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</p:sldIdLst>
  <p:sldSz cx="18288000" cy="10287000"/>
  <p:notesSz cx="6858000" cy="9144000"/>
  <p:embeddedFontLst>
    <p:embeddedFont>
      <p:font typeface="Helvetica Now Display" charset="1" panose="020B0504030202020204"/>
      <p:regular r:id="rId62"/>
    </p:embeddedFont>
    <p:embeddedFont>
      <p:font typeface="Helvetica Now Display Bold" charset="1" panose="020B0804030202020204"/>
      <p:regular r:id="rId63"/>
    </p:embeddedFont>
    <p:embeddedFont>
      <p:font typeface="Helvetica Now Display Italics" charset="1" panose="020B0504030202090204"/>
      <p:regular r:id="rId6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fonts/font62.fntdata" Type="http://schemas.openxmlformats.org/officeDocument/2006/relationships/font"/><Relationship Id="rId63" Target="fonts/font63.fntdata" Type="http://schemas.openxmlformats.org/officeDocument/2006/relationships/font"/><Relationship Id="rId64" Target="fonts/font64.fntdata" Type="http://schemas.openxmlformats.org/officeDocument/2006/relationships/font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5aSrKhJA.mp4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E5aSrKhJA.mp4" Type="http://schemas.openxmlformats.org/officeDocument/2006/relationships/video"/><Relationship Id="rId4" Target="../media/VAE5aSrKhJA.mp4" Type="http://schemas.microsoft.com/office/2007/relationships/media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E5aSrKhJA.mp4" Type="http://schemas.openxmlformats.org/officeDocument/2006/relationships/video"/><Relationship Id="rId4" Target="../media/VAE5aSrKhJA.mp4" Type="http://schemas.microsoft.com/office/2007/relationships/media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://www.youtube.com/watch?v=XmfS5sv-i3M" TargetMode="External" Type="http://schemas.openxmlformats.org/officeDocument/2006/relationships/hyperlink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Relationship Id="rId3" Target="../media/image47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E5aSrKhJA.mp4" Type="http://schemas.openxmlformats.org/officeDocument/2006/relationships/video"/><Relationship Id="rId4" Target="../media/VAE5aSrKhJA.mp4" Type="http://schemas.microsoft.com/office/2007/relationships/media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png" Type="http://schemas.openxmlformats.org/officeDocument/2006/relationships/image"/><Relationship Id="rId12" Target="../media/image15.png" Type="http://schemas.openxmlformats.org/officeDocument/2006/relationships/image"/><Relationship Id="rId13" Target="../media/image16.png" Type="http://schemas.openxmlformats.org/officeDocument/2006/relationships/image"/><Relationship Id="rId14" Target="../media/image17.png" Type="http://schemas.openxmlformats.org/officeDocument/2006/relationships/image"/><Relationship Id="rId15" Target="../media/image18.png" Type="http://schemas.openxmlformats.org/officeDocument/2006/relationships/image"/><Relationship Id="rId16" Target="../media/image19.png" Type="http://schemas.openxmlformats.org/officeDocument/2006/relationships/image"/><Relationship Id="rId17" Target="../media/image20.png" Type="http://schemas.openxmlformats.org/officeDocument/2006/relationships/image"/><Relationship Id="rId18" Target="../media/image21.png" Type="http://schemas.openxmlformats.org/officeDocument/2006/relationships/image"/><Relationship Id="rId19" Target="../media/image22.png" Type="http://schemas.openxmlformats.org/officeDocument/2006/relationships/image"/><Relationship Id="rId2" Target="../media/image5.jpeg" Type="http://schemas.openxmlformats.org/officeDocument/2006/relationships/image"/><Relationship Id="rId20" Target="../media/image23.png" Type="http://schemas.openxmlformats.org/officeDocument/2006/relationships/image"/><Relationship Id="rId21" Target="../media/image24.pn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jpe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png" Type="http://schemas.openxmlformats.org/officeDocument/2006/relationships/image"/><Relationship Id="rId12" Target="../media/image15.png" Type="http://schemas.openxmlformats.org/officeDocument/2006/relationships/image"/><Relationship Id="rId13" Target="../media/image16.png" Type="http://schemas.openxmlformats.org/officeDocument/2006/relationships/image"/><Relationship Id="rId14" Target="../media/image17.png" Type="http://schemas.openxmlformats.org/officeDocument/2006/relationships/image"/><Relationship Id="rId15" Target="../media/image18.png" Type="http://schemas.openxmlformats.org/officeDocument/2006/relationships/image"/><Relationship Id="rId16" Target="../media/image19.png" Type="http://schemas.openxmlformats.org/officeDocument/2006/relationships/image"/><Relationship Id="rId17" Target="../media/image20.png" Type="http://schemas.openxmlformats.org/officeDocument/2006/relationships/image"/><Relationship Id="rId18" Target="../media/image21.png" Type="http://schemas.openxmlformats.org/officeDocument/2006/relationships/image"/><Relationship Id="rId19" Target="../media/image22.png" Type="http://schemas.openxmlformats.org/officeDocument/2006/relationships/image"/><Relationship Id="rId2" Target="../media/image5.jpeg" Type="http://schemas.openxmlformats.org/officeDocument/2006/relationships/image"/><Relationship Id="rId20" Target="../media/image23.png" Type="http://schemas.openxmlformats.org/officeDocument/2006/relationships/image"/><Relationship Id="rId21" Target="../media/image24.pn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jpe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2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E5aSrKhJA.mp4" Type="http://schemas.openxmlformats.org/officeDocument/2006/relationships/video"/><Relationship Id="rId4" Target="../media/VAE5aSrKhJA.mp4" Type="http://schemas.microsoft.com/office/2007/relationships/media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E5aSrKhJA.mp4" Type="http://schemas.openxmlformats.org/officeDocument/2006/relationships/video"/><Relationship Id="rId4" Target="../media/VAE5aSrKhJA.mp4" Type="http://schemas.microsoft.com/office/2007/relationships/media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46034"/>
            <a:ext cx="18288000" cy="18288000"/>
          </a:xfrm>
          <a:custGeom>
            <a:avLst/>
            <a:gdLst/>
            <a:ahLst/>
            <a:cxnLst/>
            <a:rect r="r" b="b" t="t" l="l"/>
            <a:pathLst>
              <a:path h="18288000" w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1144830">
            <a:off x="2467021" y="5079954"/>
            <a:ext cx="9881643" cy="8195989"/>
            <a:chOff x="0" y="0"/>
            <a:chExt cx="2602573" cy="21586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02573" cy="2158615"/>
            </a:xfrm>
            <a:custGeom>
              <a:avLst/>
              <a:gdLst/>
              <a:ahLst/>
              <a:cxnLst/>
              <a:rect r="r" b="b" t="t" l="l"/>
              <a:pathLst>
                <a:path h="2158615" w="2602573">
                  <a:moveTo>
                    <a:pt x="0" y="0"/>
                  </a:moveTo>
                  <a:lnTo>
                    <a:pt x="2602573" y="0"/>
                  </a:lnTo>
                  <a:lnTo>
                    <a:pt x="2602573" y="2158615"/>
                  </a:lnTo>
                  <a:lnTo>
                    <a:pt x="0" y="215861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02573" cy="2196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178536">
            <a:off x="14507622" y="9875528"/>
            <a:ext cx="1518570" cy="718845"/>
            <a:chOff x="0" y="0"/>
            <a:chExt cx="399953" cy="1893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9953" cy="189325"/>
            </a:xfrm>
            <a:custGeom>
              <a:avLst/>
              <a:gdLst/>
              <a:ahLst/>
              <a:cxnLst/>
              <a:rect r="r" b="b" t="t" l="l"/>
              <a:pathLst>
                <a:path h="189325" w="399953">
                  <a:moveTo>
                    <a:pt x="0" y="0"/>
                  </a:moveTo>
                  <a:lnTo>
                    <a:pt x="399953" y="0"/>
                  </a:lnTo>
                  <a:lnTo>
                    <a:pt x="399953" y="189325"/>
                  </a:lnTo>
                  <a:lnTo>
                    <a:pt x="0" y="189325"/>
                  </a:lnTo>
                  <a:close/>
                </a:path>
              </a:pathLst>
            </a:custGeom>
            <a:solidFill>
              <a:srgbClr val="548F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99953" cy="227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2039914" y="4425535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1118840">
            <a:off x="5094209" y="7259628"/>
            <a:ext cx="5653995" cy="7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7"/>
              </a:lnSpc>
              <a:spcBef>
                <a:spcPct val="0"/>
              </a:spcBef>
            </a:pPr>
            <a:r>
              <a:rPr lang="en-US" sz="4398">
                <a:solidFill>
                  <a:srgbClr val="000000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We will begin shortly.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33494">
            <a:off x="-1997433" y="-2293099"/>
            <a:ext cx="20311998" cy="19119330"/>
          </a:xfrm>
          <a:custGeom>
            <a:avLst/>
            <a:gdLst/>
            <a:ahLst/>
            <a:cxnLst/>
            <a:rect r="r" b="b" t="t" l="l"/>
            <a:pathLst>
              <a:path h="19119330" w="20311998">
                <a:moveTo>
                  <a:pt x="0" y="0"/>
                </a:moveTo>
                <a:lnTo>
                  <a:pt x="20311998" y="0"/>
                </a:lnTo>
                <a:lnTo>
                  <a:pt x="20311998" y="19119330"/>
                </a:lnTo>
                <a:lnTo>
                  <a:pt x="0" y="19119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03" t="0" r="-1138" b="-12551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173291"/>
            <a:ext cx="14301413" cy="4358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1"/>
              </a:lnSpc>
              <a:spcBef>
                <a:spcPct val="0"/>
              </a:spcBef>
            </a:pPr>
            <a:r>
              <a:rPr lang="en-US" b="true" sz="5187" spc="-103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Agents and environments</a:t>
            </a:r>
          </a:p>
          <a:p>
            <a:pPr algn="l">
              <a:lnSpc>
                <a:spcPts val="7261"/>
              </a:lnSpc>
              <a:spcBef>
                <a:spcPct val="0"/>
              </a:spcBef>
            </a:pPr>
            <a:r>
              <a:rPr lang="en-US" b="true" sz="5187" spc="-103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Rationality</a:t>
            </a:r>
          </a:p>
          <a:p>
            <a:pPr algn="l">
              <a:lnSpc>
                <a:spcPts val="5732"/>
              </a:lnSpc>
              <a:spcBef>
                <a:spcPct val="0"/>
              </a:spcBef>
            </a:pPr>
            <a:r>
              <a:rPr lang="en-US" b="true" sz="4094" spc="-81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 (Performance measure, Environment, Actuators, Sensors)</a:t>
            </a:r>
          </a:p>
          <a:p>
            <a:pPr algn="l">
              <a:lnSpc>
                <a:spcPts val="7261"/>
              </a:lnSpc>
              <a:spcBef>
                <a:spcPct val="0"/>
              </a:spcBef>
            </a:pPr>
            <a:r>
              <a:rPr lang="en-US" b="true" sz="5187" spc="-103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Environment types</a:t>
            </a:r>
          </a:p>
          <a:p>
            <a:pPr algn="l">
              <a:lnSpc>
                <a:spcPts val="7261"/>
              </a:lnSpc>
              <a:spcBef>
                <a:spcPct val="0"/>
              </a:spcBef>
            </a:pPr>
            <a:r>
              <a:rPr lang="en-US" b="true" sz="5187" spc="-103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 types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097310"/>
            <a:ext cx="2060019" cy="877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1"/>
              </a:lnSpc>
              <a:spcBef>
                <a:spcPct val="0"/>
              </a:spcBef>
            </a:pPr>
            <a:r>
              <a:rPr lang="en-US" b="true" sz="5187" spc="-103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Outline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54998" y="4638730"/>
            <a:ext cx="4978003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The PEAS Model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076962" y="923925"/>
            <a:ext cx="2134076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35959"/>
            <a:ext cx="15965651" cy="6157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An </a:t>
            </a:r>
            <a:r>
              <a:rPr lang="en-US" b="true" sz="31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is anything that can be viewed as perceiving its environment through sensors and acting upon that environment through actuators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Human agent: 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–eyes, ears, and other organs for sensors; 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–hands, legs, mouth, and other body parts for actuators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Robotic agent: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–cameras and infrared range finders for sensors 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–various motors for actuators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191855"/>
            <a:ext cx="7267845" cy="3717875"/>
          </a:xfrm>
          <a:custGeom>
            <a:avLst/>
            <a:gdLst/>
            <a:ahLst/>
            <a:cxnLst/>
            <a:rect r="r" b="b" t="t" l="l"/>
            <a:pathLst>
              <a:path h="3717875" w="7267845">
                <a:moveTo>
                  <a:pt x="0" y="0"/>
                </a:moveTo>
                <a:lnTo>
                  <a:pt x="7267845" y="0"/>
                </a:lnTo>
                <a:lnTo>
                  <a:pt x="7267845" y="3717875"/>
                </a:lnTo>
                <a:lnTo>
                  <a:pt x="0" y="3717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6909730"/>
            <a:ext cx="7808182" cy="2596220"/>
          </a:xfrm>
          <a:custGeom>
            <a:avLst/>
            <a:gdLst/>
            <a:ahLst/>
            <a:cxnLst/>
            <a:rect r="r" b="b" t="t" l="l"/>
            <a:pathLst>
              <a:path h="2596220" w="7808182">
                <a:moveTo>
                  <a:pt x="0" y="0"/>
                </a:moveTo>
                <a:lnTo>
                  <a:pt x="7808182" y="0"/>
                </a:lnTo>
                <a:lnTo>
                  <a:pt x="7808182" y="2596220"/>
                </a:lnTo>
                <a:lnTo>
                  <a:pt x="0" y="25962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796201" y="923925"/>
            <a:ext cx="6695599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Vacuum-cleaner world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12463" y="3134705"/>
            <a:ext cx="7639718" cy="3910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Perc</a:t>
            </a: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epts:</a:t>
            </a: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location and contents, e.g., [A,Dirty]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Actions:</a:t>
            </a: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Left, Ri</a:t>
            </a: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ght, Suck, NoOp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Agent’s function -&gt; look-up table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For many agents this is a very large</a:t>
            </a:r>
            <a:r>
              <a:rPr lang="en-US" sz="3187" spc="-31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table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869192" y="923925"/>
            <a:ext cx="4549616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Rational agents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16947"/>
            <a:ext cx="15965651" cy="559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Ratio</a:t>
            </a:r>
            <a:r>
              <a:rPr lang="en-US" b="true" sz="31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nality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P</a:t>
            </a: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</a:t>
            </a: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rforma</a:t>
            </a: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</a:t>
            </a: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ce measuring success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Agents prior knowledge of environment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Actions that agent can perform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Agent’s percept sequence to date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Rational Agent: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For each possible percept sequence, a rational agent should select an action that is expected to maximize its performance measure, given the evidence pr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vided 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b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y 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he per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ept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sequ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en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ce and whatever built-in knowledge the agent has.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949261" y="923925"/>
            <a:ext cx="4389477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CHECKPOINT!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16947"/>
            <a:ext cx="15965651" cy="559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 ratio</a:t>
            </a: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nal agent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finds a correct solution every time.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achieves optimal performance every time.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achieves the best performance on average.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achieves the best worst-case performance.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Pick one.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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7589520" y="923925"/>
            <a:ext cx="310896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Rationality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76374" y="3705280"/>
            <a:ext cx="7735253" cy="2771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</a:pPr>
            <a:r>
              <a:rPr lang="en-US" b="true" sz="5254" spc="-52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Rational vs omniscience</a:t>
            </a:r>
          </a:p>
          <a:p>
            <a:pPr algn="ctr">
              <a:lnSpc>
                <a:spcPts val="7356"/>
              </a:lnSpc>
            </a:pPr>
          </a:p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Rational vs being perfect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142553" y="923925"/>
            <a:ext cx="6002893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Autonomy in Agents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10750" y="2565457"/>
            <a:ext cx="14866501" cy="252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86"/>
              </a:lnSpc>
            </a:pPr>
            <a:r>
              <a:rPr lang="en-US" b="true" sz="5254" spc="-52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The autonomy of an agent is the extent to which its</a:t>
            </a:r>
          </a:p>
          <a:p>
            <a:pPr algn="ctr">
              <a:lnSpc>
                <a:spcPts val="4886"/>
              </a:lnSpc>
            </a:pPr>
            <a:r>
              <a:rPr lang="en-US" b="true" sz="5254" spc="-52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behaviour is determined by its own experience,</a:t>
            </a:r>
          </a:p>
          <a:p>
            <a:pPr algn="ctr">
              <a:lnSpc>
                <a:spcPts val="4886"/>
              </a:lnSpc>
            </a:pPr>
            <a:r>
              <a:rPr lang="en-US" b="true" sz="5254" spc="-52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rather than knowledge of designer.</a:t>
            </a:r>
          </a:p>
          <a:p>
            <a:pPr algn="ctr">
              <a:lnSpc>
                <a:spcPts val="4886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031627"/>
            <a:ext cx="15965651" cy="3348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Extr</a:t>
            </a:r>
            <a:r>
              <a:rPr lang="en-US" b="true" sz="31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emes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No autonomy – ignores environment/data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Complete autonomy – must act randomly/no program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u="sng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Example: baby learning to crawl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Ideal: design agents to have some autonomy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Possibly become more autonomous with experience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949261" y="923925"/>
            <a:ext cx="4389477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CHECKPOINT!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16947"/>
            <a:ext cx="15965651" cy="559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 st</a:t>
            </a: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ands for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Green vegetables.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Peace, Environment, Action, Service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Performance, Environment, Agent, Search.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Performance, Environment, Actuators, Sensors.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Pick one.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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42416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450679" y="1097280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40384" y="2708464"/>
            <a:ext cx="5007232" cy="5007232"/>
          </a:xfrm>
          <a:custGeom>
            <a:avLst/>
            <a:gdLst/>
            <a:ahLst/>
            <a:cxnLst/>
            <a:rect r="r" b="b" t="t" l="l"/>
            <a:pathLst>
              <a:path h="5007232" w="5007232">
                <a:moveTo>
                  <a:pt x="0" y="0"/>
                </a:moveTo>
                <a:lnTo>
                  <a:pt x="5007232" y="0"/>
                </a:lnTo>
                <a:lnTo>
                  <a:pt x="5007232" y="5007232"/>
                </a:lnTo>
                <a:lnTo>
                  <a:pt x="0" y="500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298180" y="923925"/>
            <a:ext cx="169164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97897"/>
            <a:ext cx="15965651" cy="516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sz="38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PEAS:</a:t>
            </a:r>
            <a:r>
              <a:rPr lang="en-US" b="true" sz="38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Performance measure, Environment, Actuators, Sensors.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Must first specify the setting for intelligent agent design</a:t>
            </a:r>
          </a:p>
          <a:p>
            <a:pPr algn="l">
              <a:lnSpc>
                <a:spcPts val="4461"/>
              </a:lnSpc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Consider, e.g., the</a:t>
            </a:r>
            <a:r>
              <a:rPr lang="en-US" b="true" sz="31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</a:t>
            </a:r>
            <a:r>
              <a:rPr lang="en-US" b="true" sz="3187" u="sng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task of designing an automated taxi driver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: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Performance measure: Safe, fast, legal, comfortable trip, maximize profits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Environment: Roads, other traffic, pedestrians, customers.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Actuators: Steering wheel, accelerator, brake, signal, horn.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A6A6A6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– Sensors: Cameras, sonar, speedometer, GPS, odometer, engine sensors, keyboard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298180" y="923925"/>
            <a:ext cx="169164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97897"/>
            <a:ext cx="15965651" cy="4092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sz="3887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Agent: </a:t>
            </a:r>
            <a:r>
              <a:rPr lang="en-US" sz="3887" b="true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Part-picki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ng robot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Performance measure: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Percentage of parts in correct bins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Environment: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Conveyor belt with parts, bins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Actuators: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Jointed arm and hand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Sensors: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Camera, joint angle sensors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298180" y="923925"/>
            <a:ext cx="169164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97897"/>
            <a:ext cx="15965651" cy="4092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sz="3887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Agent: </a:t>
            </a:r>
            <a:r>
              <a:rPr lang="en-US" sz="3887" b="true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Interactive E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nglish tutor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Performance measure: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Maximize student's score on test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Environment: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Set of students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Actuators: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Screen display (exercises, suggestions, corrections)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  <a:r>
              <a:rPr lang="en-US" b="true" sz="38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Sensors: </a:t>
            </a:r>
            <a:r>
              <a:rPr lang="en-US" b="true" sz="3887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Keyboard</a:t>
            </a:r>
          </a:p>
          <a:p>
            <a:pPr algn="l">
              <a:lnSpc>
                <a:spcPts val="544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7104400" y="4638730"/>
            <a:ext cx="407920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Environments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949261" y="923925"/>
            <a:ext cx="4389477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CHECKPOINT!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16947"/>
            <a:ext cx="15965651" cy="559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In </a:t>
            </a: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an episodic environment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outcomes do not depend on action history.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outcomes do depend on action history.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The environment does not change while the agent is planning.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Oth</a:t>
            </a: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er agents are involved in the episode.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Check one.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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313349" y="923925"/>
            <a:ext cx="5661303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Environment Types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97897"/>
            <a:ext cx="15965651" cy="4647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sz="37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Ful</a:t>
            </a: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ly observable (vs. partially observable)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Deterministic (vs. stochastic) 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Episodic (vs. sequential)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Static (vs. dynamic)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Discrete (vs. continuous)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  <a:r>
              <a:rPr lang="en-US" b="true" sz="37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Single agent (vs. multiagent)</a:t>
            </a:r>
          </a:p>
          <a:p>
            <a:pPr algn="l">
              <a:lnSpc>
                <a:spcPts val="530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26434"/>
            <a:ext cx="15965651" cy="4084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  <a:spcBef>
                <a:spcPct val="0"/>
              </a:spcBef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Is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everything an agent requires to choose its actions available to it via its sensors?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If so, the environment is fully observable</a:t>
            </a:r>
          </a:p>
          <a:p>
            <a:pPr algn="l">
              <a:lnSpc>
                <a:spcPts val="4461"/>
              </a:lnSpc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If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n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, parts of the environment are unobserva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b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le.</a:t>
            </a:r>
          </a:p>
          <a:p>
            <a:pPr algn="l" marL="688095" indent="-344048" lvl="1">
              <a:lnSpc>
                <a:spcPts val="4461"/>
              </a:lnSpc>
              <a:buFont typeface="Arial"/>
              <a:buChar char="•"/>
            </a:pP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gent</a:t>
            </a:r>
            <a:r>
              <a:rPr lang="en-US" sz="3187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must make informed guesses about world.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3117413" y="7053235"/>
            <a:ext cx="11301259" cy="1252181"/>
            <a:chOff x="0" y="0"/>
            <a:chExt cx="2976463" cy="3297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76463" cy="329793"/>
            </a:xfrm>
            <a:custGeom>
              <a:avLst/>
              <a:gdLst/>
              <a:ahLst/>
              <a:cxnLst/>
              <a:rect r="r" b="b" t="t" l="l"/>
              <a:pathLst>
                <a:path h="329793" w="2976463">
                  <a:moveTo>
                    <a:pt x="0" y="0"/>
                  </a:moveTo>
                  <a:lnTo>
                    <a:pt x="2976463" y="0"/>
                  </a:lnTo>
                  <a:lnTo>
                    <a:pt x="2976463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976463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117413" y="7177832"/>
            <a:ext cx="11301259" cy="1002987"/>
          </a:xfrm>
          <a:custGeom>
            <a:avLst/>
            <a:gdLst/>
            <a:ahLst/>
            <a:cxnLst/>
            <a:rect r="r" b="b" t="t" l="l"/>
            <a:pathLst>
              <a:path h="1002987" w="11301259">
                <a:moveTo>
                  <a:pt x="0" y="0"/>
                </a:moveTo>
                <a:lnTo>
                  <a:pt x="11301259" y="0"/>
                </a:lnTo>
                <a:lnTo>
                  <a:pt x="11301259" y="1002987"/>
                </a:lnTo>
                <a:lnTo>
                  <a:pt x="0" y="1002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117413" y="923925"/>
            <a:ext cx="12053174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Fully observable (vs. partially observable)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26434"/>
            <a:ext cx="15965651" cy="4656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  <a:spcBef>
                <a:spcPct val="0"/>
              </a:spcBef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Does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the change in world state depend only on current state and agent’s action?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Non-deterministic environments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Have aspects beyond the control of the agent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Utility functions have to guess at changes in world</a:t>
            </a:r>
          </a:p>
          <a:p>
            <a:pPr algn="l">
              <a:lnSpc>
                <a:spcPts val="5161"/>
              </a:lnSpc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3117413" y="7053235"/>
            <a:ext cx="11779426" cy="1252181"/>
            <a:chOff x="0" y="0"/>
            <a:chExt cx="3102400" cy="3297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02400" cy="329793"/>
            </a:xfrm>
            <a:custGeom>
              <a:avLst/>
              <a:gdLst/>
              <a:ahLst/>
              <a:cxnLst/>
              <a:rect r="r" b="b" t="t" l="l"/>
              <a:pathLst>
                <a:path h="329793" w="3102400">
                  <a:moveTo>
                    <a:pt x="0" y="0"/>
                  </a:moveTo>
                  <a:lnTo>
                    <a:pt x="3102400" y="0"/>
                  </a:lnTo>
                  <a:lnTo>
                    <a:pt x="3102400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02400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360896" y="7128389"/>
            <a:ext cx="11301259" cy="1101873"/>
          </a:xfrm>
          <a:custGeom>
            <a:avLst/>
            <a:gdLst/>
            <a:ahLst/>
            <a:cxnLst/>
            <a:rect r="r" b="b" t="t" l="l"/>
            <a:pathLst>
              <a:path h="1101873" w="11301259">
                <a:moveTo>
                  <a:pt x="0" y="0"/>
                </a:moveTo>
                <a:lnTo>
                  <a:pt x="11301259" y="0"/>
                </a:lnTo>
                <a:lnTo>
                  <a:pt x="11301259" y="1101873"/>
                </a:lnTo>
                <a:lnTo>
                  <a:pt x="0" y="1101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852333" y="923925"/>
            <a:ext cx="8583335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Deterministic (vs. stochastic) 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26434"/>
            <a:ext cx="15965651" cy="4533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  <a:spcBef>
                <a:spcPct val="0"/>
              </a:spcBef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Is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the choice of current action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Dependent on previous actions?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If not, then the environment is episodic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In sequential environments: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Agent has to plan ahead: Current choice will affect future actions</a:t>
            </a:r>
          </a:p>
          <a:p>
            <a:pPr algn="l">
              <a:lnSpc>
                <a:spcPts val="4339"/>
              </a:lnSpc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3117413" y="7053235"/>
            <a:ext cx="11779426" cy="1252181"/>
            <a:chOff x="0" y="0"/>
            <a:chExt cx="3102400" cy="3297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02400" cy="329793"/>
            </a:xfrm>
            <a:custGeom>
              <a:avLst/>
              <a:gdLst/>
              <a:ahLst/>
              <a:cxnLst/>
              <a:rect r="r" b="b" t="t" l="l"/>
              <a:pathLst>
                <a:path h="329793" w="3102400">
                  <a:moveTo>
                    <a:pt x="0" y="0"/>
                  </a:moveTo>
                  <a:lnTo>
                    <a:pt x="3102400" y="0"/>
                  </a:lnTo>
                  <a:lnTo>
                    <a:pt x="3102400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02400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356497" y="7177832"/>
            <a:ext cx="11301259" cy="1002987"/>
          </a:xfrm>
          <a:custGeom>
            <a:avLst/>
            <a:gdLst/>
            <a:ahLst/>
            <a:cxnLst/>
            <a:rect r="r" b="b" t="t" l="l"/>
            <a:pathLst>
              <a:path h="1002987" w="11301259">
                <a:moveTo>
                  <a:pt x="0" y="0"/>
                </a:moveTo>
                <a:lnTo>
                  <a:pt x="11301259" y="0"/>
                </a:lnTo>
                <a:lnTo>
                  <a:pt x="11301259" y="1002987"/>
                </a:lnTo>
                <a:lnTo>
                  <a:pt x="0" y="1002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616357" y="923925"/>
            <a:ext cx="7055287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Episodic (vs. sequential)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26434"/>
            <a:ext cx="15965651" cy="5181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  <a:spcBef>
                <a:spcPct val="0"/>
              </a:spcBef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Static environments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don’t change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While the agent is deliberating over what to do</a:t>
            </a:r>
          </a:p>
          <a:p>
            <a:pPr algn="l">
              <a:lnSpc>
                <a:spcPts val="5161"/>
              </a:lnSpc>
            </a:pP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Dynamic environments do change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So agent should/could consult the world when choosing actions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Semidynamic: If the environment itself does not change with the passage of time but the agent's performance score does.</a:t>
            </a:r>
          </a:p>
          <a:p>
            <a:pPr algn="l">
              <a:lnSpc>
                <a:spcPts val="5161"/>
              </a:lnSpc>
            </a:pP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3117413" y="7053235"/>
            <a:ext cx="11779426" cy="1252181"/>
            <a:chOff x="0" y="0"/>
            <a:chExt cx="3102400" cy="3297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02400" cy="329793"/>
            </a:xfrm>
            <a:custGeom>
              <a:avLst/>
              <a:gdLst/>
              <a:ahLst/>
              <a:cxnLst/>
              <a:rect r="r" b="b" t="t" l="l"/>
              <a:pathLst>
                <a:path h="329793" w="3102400">
                  <a:moveTo>
                    <a:pt x="0" y="0"/>
                  </a:moveTo>
                  <a:lnTo>
                    <a:pt x="3102400" y="0"/>
                  </a:lnTo>
                  <a:lnTo>
                    <a:pt x="3102400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02400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356497" y="7114262"/>
            <a:ext cx="11301259" cy="1130126"/>
          </a:xfrm>
          <a:custGeom>
            <a:avLst/>
            <a:gdLst/>
            <a:ahLst/>
            <a:cxnLst/>
            <a:rect r="r" b="b" t="t" l="l"/>
            <a:pathLst>
              <a:path h="1130126" w="11301259">
                <a:moveTo>
                  <a:pt x="0" y="0"/>
                </a:moveTo>
                <a:lnTo>
                  <a:pt x="11301259" y="0"/>
                </a:lnTo>
                <a:lnTo>
                  <a:pt x="11301259" y="1130126"/>
                </a:lnTo>
                <a:lnTo>
                  <a:pt x="0" y="11301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303347" y="923925"/>
            <a:ext cx="5681306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Static (vs. dynamic)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61663" y="8572865"/>
            <a:ext cx="9897637" cy="426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8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Another example: off-line route planning vs. on-board navigation system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42416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450679" y="1097280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40384" y="2708464"/>
            <a:ext cx="5007232" cy="5007232"/>
          </a:xfrm>
          <a:custGeom>
            <a:avLst/>
            <a:gdLst/>
            <a:ahLst/>
            <a:cxnLst/>
            <a:rect r="r" b="b" t="t" l="l"/>
            <a:pathLst>
              <a:path h="5007232" w="5007232">
                <a:moveTo>
                  <a:pt x="0" y="0"/>
                </a:moveTo>
                <a:lnTo>
                  <a:pt x="5007232" y="0"/>
                </a:lnTo>
                <a:lnTo>
                  <a:pt x="5007232" y="5007232"/>
                </a:lnTo>
                <a:lnTo>
                  <a:pt x="0" y="500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40580" y="5143500"/>
            <a:ext cx="11779426" cy="1252181"/>
            <a:chOff x="0" y="0"/>
            <a:chExt cx="3102400" cy="329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02400" cy="329793"/>
            </a:xfrm>
            <a:custGeom>
              <a:avLst/>
              <a:gdLst/>
              <a:ahLst/>
              <a:cxnLst/>
              <a:rect r="r" b="b" t="t" l="l"/>
              <a:pathLst>
                <a:path h="329793" w="3102400">
                  <a:moveTo>
                    <a:pt x="0" y="0"/>
                  </a:moveTo>
                  <a:lnTo>
                    <a:pt x="3102400" y="0"/>
                  </a:lnTo>
                  <a:lnTo>
                    <a:pt x="3102400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02400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084062" y="5143500"/>
            <a:ext cx="11301259" cy="1200759"/>
          </a:xfrm>
          <a:custGeom>
            <a:avLst/>
            <a:gdLst/>
            <a:ahLst/>
            <a:cxnLst/>
            <a:rect r="r" b="b" t="t" l="l"/>
            <a:pathLst>
              <a:path h="1200759" w="11301259">
                <a:moveTo>
                  <a:pt x="0" y="0"/>
                </a:moveTo>
                <a:lnTo>
                  <a:pt x="11301259" y="0"/>
                </a:lnTo>
                <a:lnTo>
                  <a:pt x="11301259" y="1200759"/>
                </a:lnTo>
                <a:lnTo>
                  <a:pt x="0" y="12007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426434"/>
            <a:ext cx="15965651" cy="1818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 lim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ited number of d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istinc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t, clearly defined percepts and actions vs. a range of values (continuous)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546288" y="923925"/>
            <a:ext cx="7195423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Discrete (vs. continuous)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40580" y="5143500"/>
            <a:ext cx="11779426" cy="1252181"/>
            <a:chOff x="0" y="0"/>
            <a:chExt cx="3102400" cy="329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02400" cy="329793"/>
            </a:xfrm>
            <a:custGeom>
              <a:avLst/>
              <a:gdLst/>
              <a:ahLst/>
              <a:cxnLst/>
              <a:rect r="r" b="b" t="t" l="l"/>
              <a:pathLst>
                <a:path h="329793" w="3102400">
                  <a:moveTo>
                    <a:pt x="0" y="0"/>
                  </a:moveTo>
                  <a:lnTo>
                    <a:pt x="3102400" y="0"/>
                  </a:lnTo>
                  <a:lnTo>
                    <a:pt x="3102400" y="329793"/>
                  </a:lnTo>
                  <a:lnTo>
                    <a:pt x="0" y="329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02400" cy="367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079663" y="5169211"/>
            <a:ext cx="11301259" cy="1200759"/>
          </a:xfrm>
          <a:custGeom>
            <a:avLst/>
            <a:gdLst/>
            <a:ahLst/>
            <a:cxnLst/>
            <a:rect r="r" b="b" t="t" l="l"/>
            <a:pathLst>
              <a:path h="1200759" w="11301259">
                <a:moveTo>
                  <a:pt x="0" y="0"/>
                </a:moveTo>
                <a:lnTo>
                  <a:pt x="11301259" y="0"/>
                </a:lnTo>
                <a:lnTo>
                  <a:pt x="11301259" y="1200759"/>
                </a:lnTo>
                <a:lnTo>
                  <a:pt x="0" y="12007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426434"/>
            <a:ext cx="15965651" cy="1818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An ag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ent opera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ting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by itself in an environment vs. there are many agents working together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942761" y="923925"/>
            <a:ext cx="8402479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Single agent (vs. multiagent):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658189"/>
            <a:ext cx="16230600" cy="4970621"/>
          </a:xfrm>
          <a:custGeom>
            <a:avLst/>
            <a:gdLst/>
            <a:ahLst/>
            <a:cxnLst/>
            <a:rect r="r" b="b" t="t" l="l"/>
            <a:pathLst>
              <a:path h="4970621" w="16230600">
                <a:moveTo>
                  <a:pt x="0" y="0"/>
                </a:moveTo>
                <a:lnTo>
                  <a:pt x="16230600" y="0"/>
                </a:lnTo>
                <a:lnTo>
                  <a:pt x="16230600" y="4970622"/>
                </a:lnTo>
                <a:lnTo>
                  <a:pt x="0" y="497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702629" y="923925"/>
            <a:ext cx="2882741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Summary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74092" y="2445226"/>
            <a:ext cx="7139816" cy="5396549"/>
          </a:xfrm>
          <a:custGeom>
            <a:avLst/>
            <a:gdLst/>
            <a:ahLst/>
            <a:cxnLst/>
            <a:rect r="r" b="b" t="t" l="l"/>
            <a:pathLst>
              <a:path h="5396549" w="7139816">
                <a:moveTo>
                  <a:pt x="0" y="0"/>
                </a:moveTo>
                <a:lnTo>
                  <a:pt x="7139816" y="0"/>
                </a:lnTo>
                <a:lnTo>
                  <a:pt x="7139816" y="5396548"/>
                </a:lnTo>
                <a:lnTo>
                  <a:pt x="0" y="53965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090988" y="923925"/>
            <a:ext cx="10106025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Environments and Rational Choice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076962" y="4638730"/>
            <a:ext cx="2134076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Agents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949261" y="923925"/>
            <a:ext cx="4389477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CHECKPOINT!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16947"/>
            <a:ext cx="15965651" cy="5033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sz="3187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 go</a:t>
            </a: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al-based agent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u</a:t>
            </a: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</a:t>
            </a: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es reflexes to reach a goal.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maxi</a:t>
            </a: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mizes average performance.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selects actions to reach a goal given sensory input.</a:t>
            </a:r>
          </a:p>
          <a:p>
            <a:pPr algn="l" marL="688095" indent="-344048" lvl="1">
              <a:lnSpc>
                <a:spcPts val="4461"/>
              </a:lnSpc>
              <a:spcBef>
                <a:spcPct val="0"/>
              </a:spcBef>
              <a:buAutoNum type="arabicPeriod" startAt="1"/>
            </a:pP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</a:t>
            </a:r>
            <a:r>
              <a:rPr lang="en-US" sz="3187">
                <a:solidFill>
                  <a:srgbClr val="102109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earns from its experience.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  <a:p>
            <a:pPr algn="l">
              <a:lnSpc>
                <a:spcPts val="4461"/>
              </a:lnSpc>
              <a:spcBef>
                <a:spcPct val="0"/>
              </a:spcBef>
            </a:pPr>
            <a:r>
              <a:rPr lang="en-US" b="true" sz="3187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Select one.</a:t>
            </a:r>
          </a:p>
          <a:p>
            <a:pPr algn="l">
              <a:lnSpc>
                <a:spcPts val="44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7346335" y="923925"/>
            <a:ext cx="359533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Agent types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26434"/>
            <a:ext cx="15965651" cy="4409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1"/>
              </a:lnSpc>
              <a:spcBef>
                <a:spcPct val="0"/>
              </a:spcBef>
            </a:pPr>
            <a:r>
              <a:rPr lang="en-US" sz="3687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Four basic types in order</a:t>
            </a:r>
            <a:r>
              <a:rPr lang="en-US" b="true" sz="3687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of increasing generality: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</a:t>
            </a: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imple reflex agents 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Reflex agents with st</a:t>
            </a: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ate/model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</a:t>
            </a: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oal-based agents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Utility-based agents</a:t>
            </a:r>
          </a:p>
          <a:p>
            <a:pPr algn="l" marL="796043" indent="-398021" lvl="1">
              <a:lnSpc>
                <a:spcPts val="5161"/>
              </a:lnSpc>
              <a:buFont typeface="Arial"/>
              <a:buChar char="•"/>
            </a:pPr>
            <a:r>
              <a:rPr lang="en-US" b="true" sz="3687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All these can be turned into learning agents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09890" y="2218229"/>
            <a:ext cx="7395699" cy="4708063"/>
          </a:xfrm>
          <a:custGeom>
            <a:avLst/>
            <a:gdLst/>
            <a:ahLst/>
            <a:cxnLst/>
            <a:rect r="r" b="b" t="t" l="l"/>
            <a:pathLst>
              <a:path h="4708063" w="7395699">
                <a:moveTo>
                  <a:pt x="0" y="0"/>
                </a:moveTo>
                <a:lnTo>
                  <a:pt x="7395699" y="0"/>
                </a:lnTo>
                <a:lnTo>
                  <a:pt x="7395699" y="4708062"/>
                </a:lnTo>
                <a:lnTo>
                  <a:pt x="0" y="4708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37069" y="7315829"/>
            <a:ext cx="9141040" cy="1942471"/>
          </a:xfrm>
          <a:custGeom>
            <a:avLst/>
            <a:gdLst/>
            <a:ahLst/>
            <a:cxnLst/>
            <a:rect r="r" b="b" t="t" l="l"/>
            <a:pathLst>
              <a:path h="1942471" w="9141040">
                <a:moveTo>
                  <a:pt x="0" y="0"/>
                </a:moveTo>
                <a:lnTo>
                  <a:pt x="9141041" y="0"/>
                </a:lnTo>
                <a:lnTo>
                  <a:pt x="9141041" y="1942471"/>
                </a:lnTo>
                <a:lnTo>
                  <a:pt x="0" y="1942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154519" y="923925"/>
            <a:ext cx="5978962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Simple reflex agents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154519" y="923925"/>
            <a:ext cx="5978962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Simple reflex agents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35959"/>
            <a:ext cx="15965651" cy="548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Simple but very limited intelligence.</a:t>
            </a:r>
          </a:p>
          <a:p>
            <a:pPr algn="l" marL="755647" indent="-377824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4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Action does not depend on percept history,</a:t>
            </a:r>
            <a:r>
              <a:rPr lang="en-US" b="true" sz="34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only on current percept.</a:t>
            </a:r>
            <a:r>
              <a:rPr lang="en-US" b="true" sz="3499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</a:t>
            </a:r>
          </a:p>
          <a:p>
            <a:pPr algn="l" marL="1338579" indent="-446193" lvl="2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hermostat.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herefore no memory requirements.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Infinite loops </a:t>
            </a:r>
          </a:p>
          <a:p>
            <a:pPr algn="l" marL="1338579" indent="-446193" lvl="2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Suppose vacuum cleaner does not observe location. What do you do given location = clean? Left on A or right on B -&gt; infinite loop.</a:t>
            </a:r>
          </a:p>
          <a:p>
            <a:pPr algn="l" marL="1338579" indent="-446193" lvl="2">
              <a:lnSpc>
                <a:spcPts val="4339"/>
              </a:lnSpc>
              <a:buFont typeface="Arial"/>
              <a:buChar char="⚬"/>
            </a:pPr>
            <a:r>
              <a:rPr lang="en-US" sz="3099" u="sng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  <a:hlinkClick r:id="rId2" tooltip="http://www.youtube.com/watch?v=XmfS5sv-i3M"/>
              </a:rPr>
              <a:t>Fly buzzing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around window or light</a:t>
            </a:r>
          </a:p>
          <a:p>
            <a:pPr algn="l" marL="1338579" indent="-446193" lvl="2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Possible Solution: Randomize action.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35959"/>
            <a:ext cx="15965651" cy="6645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Recall the agent func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tion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tha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ma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fr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percept histor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ies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to acti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on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s: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 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ag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ent p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rog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am 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an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impl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ement an agent function by </a:t>
            </a:r>
            <a:r>
              <a:rPr lang="en-US" b="true" sz="34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maintaining an internal state</a:t>
            </a:r>
            <a:r>
              <a:rPr lang="en-US" sz="34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. 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The internal state can contain information about the state of the external environment.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The state depends on the history of percepts and on the history of</a:t>
            </a:r>
            <a:r>
              <a:rPr lang="en-US" sz="3099" u="none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act</a:t>
            </a:r>
            <a:r>
              <a:rPr lang="en-US" sz="3099" u="none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</a:t>
            </a:r>
            <a:r>
              <a:rPr lang="en-US" sz="3099" u="none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</a:t>
            </a:r>
            <a:r>
              <a:rPr lang="en-US" sz="3099" u="none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taken: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</a:p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where </a:t>
            </a:r>
            <a:r>
              <a:rPr lang="en-US" sz="3099" i="true">
                <a:solidFill>
                  <a:srgbClr val="FFFFFF"/>
                </a:solidFill>
                <a:latin typeface="Helvetica Now Display Italics"/>
                <a:ea typeface="Helvetica Now Display Italics"/>
                <a:cs typeface="Helvetica Now Display Italics"/>
                <a:sym typeface="Helvetica Now Display Italics"/>
              </a:rPr>
              <a:t>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is the set of states.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7783873" y="3134831"/>
            <a:ext cx="2720254" cy="843623"/>
          </a:xfrm>
          <a:custGeom>
            <a:avLst/>
            <a:gdLst/>
            <a:ahLst/>
            <a:cxnLst/>
            <a:rect r="r" b="b" t="t" l="l"/>
            <a:pathLst>
              <a:path h="843623" w="2720254">
                <a:moveTo>
                  <a:pt x="0" y="0"/>
                </a:moveTo>
                <a:lnTo>
                  <a:pt x="2720254" y="0"/>
                </a:lnTo>
                <a:lnTo>
                  <a:pt x="2720254" y="843623"/>
                </a:lnTo>
                <a:lnTo>
                  <a:pt x="0" y="843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567219" y="7156835"/>
            <a:ext cx="4888612" cy="777734"/>
          </a:xfrm>
          <a:custGeom>
            <a:avLst/>
            <a:gdLst/>
            <a:ahLst/>
            <a:cxnLst/>
            <a:rect r="r" b="b" t="t" l="l"/>
            <a:pathLst>
              <a:path h="777734" w="4888612">
                <a:moveTo>
                  <a:pt x="0" y="0"/>
                </a:moveTo>
                <a:lnTo>
                  <a:pt x="4888612" y="0"/>
                </a:lnTo>
                <a:lnTo>
                  <a:pt x="4888612" y="777733"/>
                </a:lnTo>
                <a:lnTo>
                  <a:pt x="0" y="777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601355" y="923925"/>
            <a:ext cx="7085290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States: Beyond Reflexes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46034"/>
            <a:ext cx="18288000" cy="18288000"/>
          </a:xfrm>
          <a:custGeom>
            <a:avLst/>
            <a:gdLst/>
            <a:ahLst/>
            <a:cxnLst/>
            <a:rect r="r" b="b" t="t" l="l"/>
            <a:pathLst>
              <a:path h="18288000" w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1144830">
            <a:off x="2467021" y="5079954"/>
            <a:ext cx="9881643" cy="8195989"/>
            <a:chOff x="0" y="0"/>
            <a:chExt cx="2602573" cy="21586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02573" cy="2158615"/>
            </a:xfrm>
            <a:custGeom>
              <a:avLst/>
              <a:gdLst/>
              <a:ahLst/>
              <a:cxnLst/>
              <a:rect r="r" b="b" t="t" l="l"/>
              <a:pathLst>
                <a:path h="2158615" w="2602573">
                  <a:moveTo>
                    <a:pt x="0" y="0"/>
                  </a:moveTo>
                  <a:lnTo>
                    <a:pt x="2602573" y="0"/>
                  </a:lnTo>
                  <a:lnTo>
                    <a:pt x="2602573" y="2158615"/>
                  </a:lnTo>
                  <a:lnTo>
                    <a:pt x="0" y="215861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02573" cy="2196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178536">
            <a:off x="14507622" y="9875528"/>
            <a:ext cx="1518570" cy="718845"/>
            <a:chOff x="0" y="0"/>
            <a:chExt cx="399953" cy="1893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9953" cy="189325"/>
            </a:xfrm>
            <a:custGeom>
              <a:avLst/>
              <a:gdLst/>
              <a:ahLst/>
              <a:cxnLst/>
              <a:rect r="r" b="b" t="t" l="l"/>
              <a:pathLst>
                <a:path h="189325" w="399953">
                  <a:moveTo>
                    <a:pt x="0" y="0"/>
                  </a:moveTo>
                  <a:lnTo>
                    <a:pt x="399953" y="0"/>
                  </a:lnTo>
                  <a:lnTo>
                    <a:pt x="399953" y="189325"/>
                  </a:lnTo>
                  <a:lnTo>
                    <a:pt x="0" y="189325"/>
                  </a:lnTo>
                  <a:close/>
                </a:path>
              </a:pathLst>
            </a:custGeom>
            <a:solidFill>
              <a:srgbClr val="548F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99953" cy="227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2039914" y="4425535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1118840">
            <a:off x="4940152" y="5884865"/>
            <a:ext cx="5653995" cy="3098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7"/>
              </a:lnSpc>
            </a:pPr>
            <a:r>
              <a:rPr lang="en-US" sz="4398" b="true">
                <a:solidFill>
                  <a:srgbClr val="000000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ICEBREAKER:</a:t>
            </a:r>
          </a:p>
          <a:p>
            <a:pPr algn="ctr">
              <a:lnSpc>
                <a:spcPts val="6157"/>
              </a:lnSpc>
              <a:spcBef>
                <a:spcPct val="0"/>
              </a:spcBef>
            </a:pPr>
            <a:r>
              <a:rPr lang="en-US" sz="4398">
                <a:solidFill>
                  <a:srgbClr val="000000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Kung AI agent ka, anong klaseng agent ka today?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3522" y="2799654"/>
            <a:ext cx="8257445" cy="5247618"/>
          </a:xfrm>
          <a:custGeom>
            <a:avLst/>
            <a:gdLst/>
            <a:ahLst/>
            <a:cxnLst/>
            <a:rect r="r" b="b" t="t" l="l"/>
            <a:pathLst>
              <a:path h="5247618" w="8257445">
                <a:moveTo>
                  <a:pt x="0" y="0"/>
                </a:moveTo>
                <a:lnTo>
                  <a:pt x="8257445" y="0"/>
                </a:lnTo>
                <a:lnTo>
                  <a:pt x="8257445" y="5247617"/>
                </a:lnTo>
                <a:lnTo>
                  <a:pt x="0" y="52476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60414" y="7222870"/>
            <a:ext cx="8034065" cy="2530730"/>
          </a:xfrm>
          <a:custGeom>
            <a:avLst/>
            <a:gdLst/>
            <a:ahLst/>
            <a:cxnLst/>
            <a:rect r="r" b="b" t="t" l="l"/>
            <a:pathLst>
              <a:path h="2530730" w="8034065">
                <a:moveTo>
                  <a:pt x="0" y="0"/>
                </a:moveTo>
                <a:lnTo>
                  <a:pt x="8034064" y="0"/>
                </a:lnTo>
                <a:lnTo>
                  <a:pt x="8034064" y="2530730"/>
                </a:lnTo>
                <a:lnTo>
                  <a:pt x="0" y="25307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211008" y="923925"/>
            <a:ext cx="7865983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Model-based reflex agents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60414" y="2742504"/>
            <a:ext cx="7686816" cy="432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Kn</a:t>
            </a:r>
            <a:r>
              <a:rPr lang="en-US" sz="30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ow how world evolves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Over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taki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ng c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 g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ets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los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er from behind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How agents actions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ffec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 t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 wo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rl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d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W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heel turned clockwise takes you right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Model based agents update t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heir state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343412" y="923925"/>
            <a:ext cx="5601176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Goal-based agents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934970"/>
            <a:ext cx="12577185" cy="4998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Kn</a:t>
            </a:r>
            <a:r>
              <a:rPr lang="en-US" sz="37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owing state and environmen</a:t>
            </a:r>
            <a:r>
              <a:rPr lang="en-US" b="true" sz="37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t? Enough?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Taxi can go left, right, straight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Have a goal 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 destination to get to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Us</a:t>
            </a: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es knowledge about a goal to guide its actions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E.g., S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earch, planning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08655" y="2657882"/>
            <a:ext cx="9070690" cy="5771226"/>
          </a:xfrm>
          <a:custGeom>
            <a:avLst/>
            <a:gdLst/>
            <a:ahLst/>
            <a:cxnLst/>
            <a:rect r="r" b="b" t="t" l="l"/>
            <a:pathLst>
              <a:path h="5771226" w="9070690">
                <a:moveTo>
                  <a:pt x="0" y="0"/>
                </a:moveTo>
                <a:lnTo>
                  <a:pt x="9070690" y="0"/>
                </a:lnTo>
                <a:lnTo>
                  <a:pt x="9070690" y="5771227"/>
                </a:lnTo>
                <a:lnTo>
                  <a:pt x="0" y="5771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200596" y="923925"/>
            <a:ext cx="5886808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Utility-based agents</a:t>
            </a: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627448"/>
            <a:ext cx="8291149" cy="5832094"/>
          </a:xfrm>
          <a:custGeom>
            <a:avLst/>
            <a:gdLst/>
            <a:ahLst/>
            <a:cxnLst/>
            <a:rect r="r" b="b" t="t" l="l"/>
            <a:pathLst>
              <a:path h="5832094" w="8291149">
                <a:moveTo>
                  <a:pt x="0" y="0"/>
                </a:moveTo>
                <a:lnTo>
                  <a:pt x="8291149" y="0"/>
                </a:lnTo>
                <a:lnTo>
                  <a:pt x="8291149" y="5832094"/>
                </a:lnTo>
                <a:lnTo>
                  <a:pt x="0" y="583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771084" y="923925"/>
            <a:ext cx="4745831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Learning agents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84234" y="2551248"/>
            <a:ext cx="6893783" cy="4703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</a:pPr>
            <a:r>
              <a:rPr lang="en-US" sz="37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Perf</a:t>
            </a:r>
            <a:r>
              <a:rPr lang="en-US" sz="3799" b="true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ormance elemen</a:t>
            </a:r>
            <a:r>
              <a:rPr lang="en-US" b="true" sz="37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 is wh</a:t>
            </a:r>
            <a:r>
              <a:rPr lang="en-US" b="true" sz="37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at was previously the whole agent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Input sensor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Output action</a:t>
            </a:r>
          </a:p>
          <a:p>
            <a:pPr algn="l">
              <a:lnSpc>
                <a:spcPts val="531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Learning element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Modifies p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erformance element.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4990147" y="923925"/>
            <a:ext cx="8307705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Learning agents (Taxi driver)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32800"/>
            <a:ext cx="16076806" cy="6493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</a:t>
            </a:r>
            <a:r>
              <a:rPr lang="en-US" sz="3099" b="true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erformance element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How it curren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tly drives</a:t>
            </a:r>
          </a:p>
          <a:p>
            <a:pPr algn="l">
              <a:lnSpc>
                <a:spcPts val="4339"/>
              </a:lnSpc>
            </a:pPr>
            <a:r>
              <a:rPr lang="en-US" b="true" sz="3099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Taxi driver makes quick left turn across 3 lanes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Critics observe shocking language by passenger and other drivers and informs bad action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Learning element tries to modify performance elements for future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Problem generator suggests experiment: try out something called Brakes on different Road conditions</a:t>
            </a:r>
          </a:p>
          <a:p>
            <a:pPr algn="l">
              <a:lnSpc>
                <a:spcPts val="4339"/>
              </a:lnSpc>
            </a:pPr>
            <a:r>
              <a:rPr lang="en-US" b="true" sz="3099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Exploration vs. Exploitation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Learning </a:t>
            </a: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experience can be costly in the short run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shocking language from other drivers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Less tip</a:t>
            </a:r>
          </a:p>
          <a:p>
            <a:pPr algn="l" marL="669289" indent="-334645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Fewer passengers</a:t>
            </a: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759393" y="923925"/>
            <a:ext cx="12769215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The Big Picture: AI for Model-Based Agents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312331" y="2824359"/>
            <a:ext cx="8040457" cy="5438273"/>
          </a:xfrm>
          <a:custGeom>
            <a:avLst/>
            <a:gdLst/>
            <a:ahLst/>
            <a:cxnLst/>
            <a:rect r="r" b="b" t="t" l="l"/>
            <a:pathLst>
              <a:path h="5438273" w="8040457">
                <a:moveTo>
                  <a:pt x="0" y="0"/>
                </a:moveTo>
                <a:lnTo>
                  <a:pt x="8040457" y="0"/>
                </a:lnTo>
                <a:lnTo>
                  <a:pt x="8040457" y="5438273"/>
                </a:lnTo>
                <a:lnTo>
                  <a:pt x="0" y="5438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29315" y="2490862"/>
            <a:ext cx="8229369" cy="4257887"/>
          </a:xfrm>
          <a:custGeom>
            <a:avLst/>
            <a:gdLst/>
            <a:ahLst/>
            <a:cxnLst/>
            <a:rect r="r" b="b" t="t" l="l"/>
            <a:pathLst>
              <a:path h="4257887" w="8229369">
                <a:moveTo>
                  <a:pt x="0" y="0"/>
                </a:moveTo>
                <a:lnTo>
                  <a:pt x="8229370" y="0"/>
                </a:lnTo>
                <a:lnTo>
                  <a:pt x="8229370" y="4257887"/>
                </a:lnTo>
                <a:lnTo>
                  <a:pt x="0" y="42578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795712" y="923925"/>
            <a:ext cx="10696575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The Picture for Reflex-Based Agents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334721"/>
            <a:ext cx="12320826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b="true" sz="3500" spc="-35">
                <a:solidFill>
                  <a:srgbClr val="FFFFFF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Studied in AI, Cybernetics, Control Theory, Biology, Psychology.</a:t>
            </a: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428363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Reference: </a:t>
            </a:r>
            <a:r>
              <a:rPr lang="en-US" sz="1500">
                <a:solidFill>
                  <a:srgbClr val="FFFFFF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Artificial Intelligence: A modern approach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7702629" y="923925"/>
            <a:ext cx="2882741" cy="90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6"/>
              </a:lnSpc>
              <a:spcBef>
                <a:spcPct val="0"/>
              </a:spcBef>
            </a:pPr>
            <a:r>
              <a:rPr lang="en-US" b="true" sz="5254" spc="-52">
                <a:solidFill>
                  <a:srgbClr val="548F28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Summary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32800"/>
            <a:ext cx="16076806" cy="3778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Agents can be</a:t>
            </a: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described by their PEAS.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Environments can be described by several key properties: 64 Environment Types.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A rational agent maximizes the performance measure for their PEAS.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The performance measure depends on the agent function.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The agent program implements the agent function.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3 main a</a:t>
            </a: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rchitectures for agent programs.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  C</a:t>
            </a:r>
            <a:r>
              <a:rPr lang="en-US" b="true" sz="3099">
                <a:solidFill>
                  <a:srgbClr val="FFFF67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ommon and useful combinations of environment/agent architecture.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33494">
            <a:off x="-1997433" y="-2293099"/>
            <a:ext cx="20311998" cy="19119330"/>
          </a:xfrm>
          <a:custGeom>
            <a:avLst/>
            <a:gdLst/>
            <a:ahLst/>
            <a:cxnLst/>
            <a:rect r="r" b="b" t="t" l="l"/>
            <a:pathLst>
              <a:path h="19119330" w="20311998">
                <a:moveTo>
                  <a:pt x="0" y="0"/>
                </a:moveTo>
                <a:lnTo>
                  <a:pt x="20311998" y="0"/>
                </a:lnTo>
                <a:lnTo>
                  <a:pt x="20311998" y="19119330"/>
                </a:lnTo>
                <a:lnTo>
                  <a:pt x="0" y="19119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03" t="0" r="-1138" b="-12551"/>
            </a:stretch>
          </a:blipFill>
        </p:spPr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42416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450679" y="1097280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40384" y="2708464"/>
            <a:ext cx="5007232" cy="5007232"/>
          </a:xfrm>
          <a:custGeom>
            <a:avLst/>
            <a:gdLst/>
            <a:ahLst/>
            <a:cxnLst/>
            <a:rect r="r" b="b" t="t" l="l"/>
            <a:pathLst>
              <a:path h="5007232" w="5007232">
                <a:moveTo>
                  <a:pt x="0" y="0"/>
                </a:moveTo>
                <a:lnTo>
                  <a:pt x="5007232" y="0"/>
                </a:lnTo>
                <a:lnTo>
                  <a:pt x="5007232" y="5007232"/>
                </a:lnTo>
                <a:lnTo>
                  <a:pt x="0" y="500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87621" y="3355814"/>
            <a:ext cx="2304475" cy="2304475"/>
          </a:xfrm>
          <a:custGeom>
            <a:avLst/>
            <a:gdLst/>
            <a:ahLst/>
            <a:cxnLst/>
            <a:rect r="r" b="b" t="t" l="l"/>
            <a:pathLst>
              <a:path h="2304475" w="2304475">
                <a:moveTo>
                  <a:pt x="0" y="0"/>
                </a:moveTo>
                <a:lnTo>
                  <a:pt x="2304475" y="0"/>
                </a:lnTo>
                <a:lnTo>
                  <a:pt x="2304475" y="2304475"/>
                </a:lnTo>
                <a:lnTo>
                  <a:pt x="0" y="2304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71031" y="1418437"/>
            <a:ext cx="2264176" cy="1031399"/>
            <a:chOff x="0" y="0"/>
            <a:chExt cx="892149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92149" cy="406400"/>
            </a:xfrm>
            <a:custGeom>
              <a:avLst/>
              <a:gdLst/>
              <a:ahLst/>
              <a:cxnLst/>
              <a:rect r="r" b="b" t="t" l="l"/>
              <a:pathLst>
                <a:path h="406400" w="892149">
                  <a:moveTo>
                    <a:pt x="688949" y="0"/>
                  </a:moveTo>
                  <a:cubicBezTo>
                    <a:pt x="801173" y="0"/>
                    <a:pt x="892149" y="90976"/>
                    <a:pt x="892149" y="203200"/>
                  </a:cubicBezTo>
                  <a:cubicBezTo>
                    <a:pt x="892149" y="315424"/>
                    <a:pt x="801173" y="406400"/>
                    <a:pt x="6889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43E5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921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371031" y="802049"/>
            <a:ext cx="2264176" cy="2264176"/>
          </a:xfrm>
          <a:custGeom>
            <a:avLst/>
            <a:gdLst/>
            <a:ahLst/>
            <a:cxnLst/>
            <a:rect r="r" b="b" t="t" l="l"/>
            <a:pathLst>
              <a:path h="2264176" w="2264176">
                <a:moveTo>
                  <a:pt x="0" y="0"/>
                </a:moveTo>
                <a:lnTo>
                  <a:pt x="2264176" y="0"/>
                </a:lnTo>
                <a:lnTo>
                  <a:pt x="2264176" y="2264176"/>
                </a:lnTo>
                <a:lnTo>
                  <a:pt x="0" y="226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21490" y="3373110"/>
            <a:ext cx="3624562" cy="2269882"/>
          </a:xfrm>
          <a:custGeom>
            <a:avLst/>
            <a:gdLst/>
            <a:ahLst/>
            <a:cxnLst/>
            <a:rect r="r" b="b" t="t" l="l"/>
            <a:pathLst>
              <a:path h="2269882" w="3624562">
                <a:moveTo>
                  <a:pt x="0" y="0"/>
                </a:moveTo>
                <a:lnTo>
                  <a:pt x="3624563" y="0"/>
                </a:lnTo>
                <a:lnTo>
                  <a:pt x="3624563" y="2269882"/>
                </a:lnTo>
                <a:lnTo>
                  <a:pt x="0" y="22698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8172" y="8652631"/>
            <a:ext cx="5046409" cy="841068"/>
          </a:xfrm>
          <a:custGeom>
            <a:avLst/>
            <a:gdLst/>
            <a:ahLst/>
            <a:cxnLst/>
            <a:rect r="r" b="b" t="t" l="l"/>
            <a:pathLst>
              <a:path h="841068" w="5046409">
                <a:moveTo>
                  <a:pt x="0" y="0"/>
                </a:moveTo>
                <a:lnTo>
                  <a:pt x="5046409" y="0"/>
                </a:lnTo>
                <a:lnTo>
                  <a:pt x="5046409" y="841068"/>
                </a:lnTo>
                <a:lnTo>
                  <a:pt x="0" y="8410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75997" y="819072"/>
            <a:ext cx="2257923" cy="2257923"/>
          </a:xfrm>
          <a:custGeom>
            <a:avLst/>
            <a:gdLst/>
            <a:ahLst/>
            <a:cxnLst/>
            <a:rect r="r" b="b" t="t" l="l"/>
            <a:pathLst>
              <a:path h="2257923" w="2257923">
                <a:moveTo>
                  <a:pt x="0" y="0"/>
                </a:moveTo>
                <a:lnTo>
                  <a:pt x="2257923" y="0"/>
                </a:lnTo>
                <a:lnTo>
                  <a:pt x="2257923" y="2257923"/>
                </a:lnTo>
                <a:lnTo>
                  <a:pt x="0" y="22579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378844" y="3369967"/>
            <a:ext cx="2276169" cy="2276169"/>
          </a:xfrm>
          <a:custGeom>
            <a:avLst/>
            <a:gdLst/>
            <a:ahLst/>
            <a:cxnLst/>
            <a:rect r="r" b="b" t="t" l="l"/>
            <a:pathLst>
              <a:path h="2276169" w="2276169">
                <a:moveTo>
                  <a:pt x="0" y="0"/>
                </a:moveTo>
                <a:lnTo>
                  <a:pt x="2276169" y="0"/>
                </a:lnTo>
                <a:lnTo>
                  <a:pt x="2276169" y="2276169"/>
                </a:lnTo>
                <a:lnTo>
                  <a:pt x="0" y="22761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664458" y="5756210"/>
            <a:ext cx="2820662" cy="2820662"/>
          </a:xfrm>
          <a:custGeom>
            <a:avLst/>
            <a:gdLst/>
            <a:ahLst/>
            <a:cxnLst/>
            <a:rect r="r" b="b" t="t" l="l"/>
            <a:pathLst>
              <a:path h="2820662" w="2820662">
                <a:moveTo>
                  <a:pt x="0" y="0"/>
                </a:moveTo>
                <a:lnTo>
                  <a:pt x="2820663" y="0"/>
                </a:lnTo>
                <a:lnTo>
                  <a:pt x="2820663" y="2820662"/>
                </a:lnTo>
                <a:lnTo>
                  <a:pt x="0" y="28206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67754" y="3367203"/>
            <a:ext cx="2281697" cy="2281697"/>
          </a:xfrm>
          <a:custGeom>
            <a:avLst/>
            <a:gdLst/>
            <a:ahLst/>
            <a:cxnLst/>
            <a:rect r="r" b="b" t="t" l="l"/>
            <a:pathLst>
              <a:path h="2281697" w="2281697">
                <a:moveTo>
                  <a:pt x="0" y="0"/>
                </a:moveTo>
                <a:lnTo>
                  <a:pt x="2281696" y="0"/>
                </a:lnTo>
                <a:lnTo>
                  <a:pt x="2281696" y="2281697"/>
                </a:lnTo>
                <a:lnTo>
                  <a:pt x="0" y="22816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52793" y="799299"/>
            <a:ext cx="2269675" cy="2269675"/>
          </a:xfrm>
          <a:custGeom>
            <a:avLst/>
            <a:gdLst/>
            <a:ahLst/>
            <a:cxnLst/>
            <a:rect r="r" b="b" t="t" l="l"/>
            <a:pathLst>
              <a:path h="2269675" w="2269675">
                <a:moveTo>
                  <a:pt x="0" y="0"/>
                </a:moveTo>
                <a:lnTo>
                  <a:pt x="2269675" y="0"/>
                </a:lnTo>
                <a:lnTo>
                  <a:pt x="2269675" y="2269675"/>
                </a:lnTo>
                <a:lnTo>
                  <a:pt x="0" y="22696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984407" y="3371141"/>
            <a:ext cx="2273820" cy="2273820"/>
          </a:xfrm>
          <a:custGeom>
            <a:avLst/>
            <a:gdLst/>
            <a:ahLst/>
            <a:cxnLst/>
            <a:rect r="r" b="b" t="t" l="l"/>
            <a:pathLst>
              <a:path h="2273820" w="2273820">
                <a:moveTo>
                  <a:pt x="0" y="0"/>
                </a:moveTo>
                <a:lnTo>
                  <a:pt x="2273820" y="0"/>
                </a:lnTo>
                <a:lnTo>
                  <a:pt x="2273820" y="2273821"/>
                </a:lnTo>
                <a:lnTo>
                  <a:pt x="0" y="227382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689482" y="799299"/>
            <a:ext cx="2269675" cy="2269675"/>
          </a:xfrm>
          <a:custGeom>
            <a:avLst/>
            <a:gdLst/>
            <a:ahLst/>
            <a:cxnLst/>
            <a:rect r="r" b="b" t="t" l="l"/>
            <a:pathLst>
              <a:path h="2269675" w="2269675">
                <a:moveTo>
                  <a:pt x="0" y="0"/>
                </a:moveTo>
                <a:lnTo>
                  <a:pt x="2269675" y="0"/>
                </a:lnTo>
                <a:lnTo>
                  <a:pt x="2269675" y="2269675"/>
                </a:lnTo>
                <a:lnTo>
                  <a:pt x="0" y="226967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404503" y="5828197"/>
            <a:ext cx="1930562" cy="2676688"/>
          </a:xfrm>
          <a:custGeom>
            <a:avLst/>
            <a:gdLst/>
            <a:ahLst/>
            <a:cxnLst/>
            <a:rect r="r" b="b" t="t" l="l"/>
            <a:pathLst>
              <a:path h="2676688" w="1930562">
                <a:moveTo>
                  <a:pt x="0" y="0"/>
                </a:moveTo>
                <a:lnTo>
                  <a:pt x="1930561" y="0"/>
                </a:lnTo>
                <a:lnTo>
                  <a:pt x="1930561" y="2676688"/>
                </a:lnTo>
                <a:lnTo>
                  <a:pt x="0" y="267668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28700" y="6412734"/>
            <a:ext cx="5046409" cy="1507615"/>
          </a:xfrm>
          <a:custGeom>
            <a:avLst/>
            <a:gdLst/>
            <a:ahLst/>
            <a:cxnLst/>
            <a:rect r="r" b="b" t="t" l="l"/>
            <a:pathLst>
              <a:path h="1507615" w="5046409">
                <a:moveTo>
                  <a:pt x="0" y="0"/>
                </a:moveTo>
                <a:lnTo>
                  <a:pt x="5046409" y="0"/>
                </a:lnTo>
                <a:lnTo>
                  <a:pt x="5046409" y="1507614"/>
                </a:lnTo>
                <a:lnTo>
                  <a:pt x="0" y="150761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8143266" y="791278"/>
            <a:ext cx="2285717" cy="2285717"/>
          </a:xfrm>
          <a:custGeom>
            <a:avLst/>
            <a:gdLst/>
            <a:ahLst/>
            <a:cxnLst/>
            <a:rect r="r" b="b" t="t" l="l"/>
            <a:pathLst>
              <a:path h="2285717" w="2285717">
                <a:moveTo>
                  <a:pt x="0" y="0"/>
                </a:moveTo>
                <a:lnTo>
                  <a:pt x="2285717" y="0"/>
                </a:lnTo>
                <a:lnTo>
                  <a:pt x="2285717" y="2285717"/>
                </a:lnTo>
                <a:lnTo>
                  <a:pt x="0" y="228571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14515" y="5951226"/>
            <a:ext cx="2430630" cy="2430630"/>
          </a:xfrm>
          <a:custGeom>
            <a:avLst/>
            <a:gdLst/>
            <a:ahLst/>
            <a:cxnLst/>
            <a:rect r="r" b="b" t="t" l="l"/>
            <a:pathLst>
              <a:path h="2430630" w="2430630">
                <a:moveTo>
                  <a:pt x="0" y="0"/>
                </a:moveTo>
                <a:lnTo>
                  <a:pt x="2430630" y="0"/>
                </a:lnTo>
                <a:lnTo>
                  <a:pt x="2430630" y="2430630"/>
                </a:lnTo>
                <a:lnTo>
                  <a:pt x="0" y="2430630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574538" y="5994141"/>
            <a:ext cx="2344799" cy="2344799"/>
          </a:xfrm>
          <a:custGeom>
            <a:avLst/>
            <a:gdLst/>
            <a:ahLst/>
            <a:cxnLst/>
            <a:rect r="r" b="b" t="t" l="l"/>
            <a:pathLst>
              <a:path h="2344799" w="2344799">
                <a:moveTo>
                  <a:pt x="0" y="0"/>
                </a:moveTo>
                <a:lnTo>
                  <a:pt x="2344800" y="0"/>
                </a:lnTo>
                <a:lnTo>
                  <a:pt x="2344800" y="2344800"/>
                </a:lnTo>
                <a:lnTo>
                  <a:pt x="0" y="234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142593" y="772484"/>
            <a:ext cx="3283824" cy="2323305"/>
          </a:xfrm>
          <a:custGeom>
            <a:avLst/>
            <a:gdLst/>
            <a:ahLst/>
            <a:cxnLst/>
            <a:rect r="r" b="b" t="t" l="l"/>
            <a:pathLst>
              <a:path h="2323305" w="3283824">
                <a:moveTo>
                  <a:pt x="0" y="0"/>
                </a:moveTo>
                <a:lnTo>
                  <a:pt x="3283824" y="0"/>
                </a:lnTo>
                <a:lnTo>
                  <a:pt x="3283824" y="2323305"/>
                </a:lnTo>
                <a:lnTo>
                  <a:pt x="0" y="232330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2929951" y="713597"/>
            <a:ext cx="2441080" cy="2441080"/>
          </a:xfrm>
          <a:custGeom>
            <a:avLst/>
            <a:gdLst/>
            <a:ahLst/>
            <a:cxnLst/>
            <a:rect r="r" b="b" t="t" l="l"/>
            <a:pathLst>
              <a:path h="2441080" w="2441080">
                <a:moveTo>
                  <a:pt x="0" y="0"/>
                </a:moveTo>
                <a:lnTo>
                  <a:pt x="2441080" y="0"/>
                </a:lnTo>
                <a:lnTo>
                  <a:pt x="2441080" y="2441080"/>
                </a:lnTo>
                <a:lnTo>
                  <a:pt x="0" y="2441080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5175447" y="3335652"/>
            <a:ext cx="2344799" cy="2344799"/>
          </a:xfrm>
          <a:custGeom>
            <a:avLst/>
            <a:gdLst/>
            <a:ahLst/>
            <a:cxnLst/>
            <a:rect r="r" b="b" t="t" l="l"/>
            <a:pathLst>
              <a:path h="2344799" w="2344799">
                <a:moveTo>
                  <a:pt x="0" y="0"/>
                </a:moveTo>
                <a:lnTo>
                  <a:pt x="2344799" y="0"/>
                </a:lnTo>
                <a:lnTo>
                  <a:pt x="2344799" y="2344799"/>
                </a:lnTo>
                <a:lnTo>
                  <a:pt x="0" y="234479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alphaModFix amt="50000"/>
            </a:blip>
            <a:stretch>
              <a:fillRect l="0" t="-38888" r="0" b="-38888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4045546" y="8629947"/>
            <a:ext cx="3341727" cy="904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6"/>
              </a:lnSpc>
              <a:spcBef>
                <a:spcPct val="0"/>
              </a:spcBef>
            </a:pPr>
            <a:r>
              <a:rPr lang="en-US" b="true" sz="5275" spc="-105">
                <a:solidFill>
                  <a:srgbClr val="000000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PARTNERS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87621" y="3355814"/>
            <a:ext cx="2304475" cy="2304475"/>
          </a:xfrm>
          <a:custGeom>
            <a:avLst/>
            <a:gdLst/>
            <a:ahLst/>
            <a:cxnLst/>
            <a:rect r="r" b="b" t="t" l="l"/>
            <a:pathLst>
              <a:path h="2304475" w="2304475">
                <a:moveTo>
                  <a:pt x="0" y="0"/>
                </a:moveTo>
                <a:lnTo>
                  <a:pt x="2304475" y="0"/>
                </a:lnTo>
                <a:lnTo>
                  <a:pt x="2304475" y="2304475"/>
                </a:lnTo>
                <a:lnTo>
                  <a:pt x="0" y="2304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71031" y="1418437"/>
            <a:ext cx="2264176" cy="1031399"/>
            <a:chOff x="0" y="0"/>
            <a:chExt cx="892149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92149" cy="406400"/>
            </a:xfrm>
            <a:custGeom>
              <a:avLst/>
              <a:gdLst/>
              <a:ahLst/>
              <a:cxnLst/>
              <a:rect r="r" b="b" t="t" l="l"/>
              <a:pathLst>
                <a:path h="406400" w="892149">
                  <a:moveTo>
                    <a:pt x="688949" y="0"/>
                  </a:moveTo>
                  <a:cubicBezTo>
                    <a:pt x="801173" y="0"/>
                    <a:pt x="892149" y="90976"/>
                    <a:pt x="892149" y="203200"/>
                  </a:cubicBezTo>
                  <a:cubicBezTo>
                    <a:pt x="892149" y="315424"/>
                    <a:pt x="801173" y="406400"/>
                    <a:pt x="6889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43E5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921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371031" y="802049"/>
            <a:ext cx="2264176" cy="2264176"/>
          </a:xfrm>
          <a:custGeom>
            <a:avLst/>
            <a:gdLst/>
            <a:ahLst/>
            <a:cxnLst/>
            <a:rect r="r" b="b" t="t" l="l"/>
            <a:pathLst>
              <a:path h="2264176" w="2264176">
                <a:moveTo>
                  <a:pt x="0" y="0"/>
                </a:moveTo>
                <a:lnTo>
                  <a:pt x="2264176" y="0"/>
                </a:lnTo>
                <a:lnTo>
                  <a:pt x="2264176" y="2264176"/>
                </a:lnTo>
                <a:lnTo>
                  <a:pt x="0" y="226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21490" y="3373110"/>
            <a:ext cx="3624562" cy="2269882"/>
          </a:xfrm>
          <a:custGeom>
            <a:avLst/>
            <a:gdLst/>
            <a:ahLst/>
            <a:cxnLst/>
            <a:rect r="r" b="b" t="t" l="l"/>
            <a:pathLst>
              <a:path h="2269882" w="3624562">
                <a:moveTo>
                  <a:pt x="0" y="0"/>
                </a:moveTo>
                <a:lnTo>
                  <a:pt x="3624563" y="0"/>
                </a:lnTo>
                <a:lnTo>
                  <a:pt x="3624563" y="2269882"/>
                </a:lnTo>
                <a:lnTo>
                  <a:pt x="0" y="22698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8172" y="8652631"/>
            <a:ext cx="5046409" cy="841068"/>
          </a:xfrm>
          <a:custGeom>
            <a:avLst/>
            <a:gdLst/>
            <a:ahLst/>
            <a:cxnLst/>
            <a:rect r="r" b="b" t="t" l="l"/>
            <a:pathLst>
              <a:path h="841068" w="5046409">
                <a:moveTo>
                  <a:pt x="0" y="0"/>
                </a:moveTo>
                <a:lnTo>
                  <a:pt x="5046409" y="0"/>
                </a:lnTo>
                <a:lnTo>
                  <a:pt x="5046409" y="841068"/>
                </a:lnTo>
                <a:lnTo>
                  <a:pt x="0" y="8410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75997" y="819072"/>
            <a:ext cx="2257923" cy="2257923"/>
          </a:xfrm>
          <a:custGeom>
            <a:avLst/>
            <a:gdLst/>
            <a:ahLst/>
            <a:cxnLst/>
            <a:rect r="r" b="b" t="t" l="l"/>
            <a:pathLst>
              <a:path h="2257923" w="2257923">
                <a:moveTo>
                  <a:pt x="0" y="0"/>
                </a:moveTo>
                <a:lnTo>
                  <a:pt x="2257923" y="0"/>
                </a:lnTo>
                <a:lnTo>
                  <a:pt x="2257923" y="2257923"/>
                </a:lnTo>
                <a:lnTo>
                  <a:pt x="0" y="22579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378844" y="3369967"/>
            <a:ext cx="2276169" cy="2276169"/>
          </a:xfrm>
          <a:custGeom>
            <a:avLst/>
            <a:gdLst/>
            <a:ahLst/>
            <a:cxnLst/>
            <a:rect r="r" b="b" t="t" l="l"/>
            <a:pathLst>
              <a:path h="2276169" w="2276169">
                <a:moveTo>
                  <a:pt x="0" y="0"/>
                </a:moveTo>
                <a:lnTo>
                  <a:pt x="2276169" y="0"/>
                </a:lnTo>
                <a:lnTo>
                  <a:pt x="2276169" y="2276169"/>
                </a:lnTo>
                <a:lnTo>
                  <a:pt x="0" y="22761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664458" y="5756210"/>
            <a:ext cx="2820662" cy="2820662"/>
          </a:xfrm>
          <a:custGeom>
            <a:avLst/>
            <a:gdLst/>
            <a:ahLst/>
            <a:cxnLst/>
            <a:rect r="r" b="b" t="t" l="l"/>
            <a:pathLst>
              <a:path h="2820662" w="2820662">
                <a:moveTo>
                  <a:pt x="0" y="0"/>
                </a:moveTo>
                <a:lnTo>
                  <a:pt x="2820663" y="0"/>
                </a:lnTo>
                <a:lnTo>
                  <a:pt x="2820663" y="2820662"/>
                </a:lnTo>
                <a:lnTo>
                  <a:pt x="0" y="28206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67754" y="3367203"/>
            <a:ext cx="2281697" cy="2281697"/>
          </a:xfrm>
          <a:custGeom>
            <a:avLst/>
            <a:gdLst/>
            <a:ahLst/>
            <a:cxnLst/>
            <a:rect r="r" b="b" t="t" l="l"/>
            <a:pathLst>
              <a:path h="2281697" w="2281697">
                <a:moveTo>
                  <a:pt x="0" y="0"/>
                </a:moveTo>
                <a:lnTo>
                  <a:pt x="2281696" y="0"/>
                </a:lnTo>
                <a:lnTo>
                  <a:pt x="2281696" y="2281697"/>
                </a:lnTo>
                <a:lnTo>
                  <a:pt x="0" y="22816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52793" y="799299"/>
            <a:ext cx="2269675" cy="2269675"/>
          </a:xfrm>
          <a:custGeom>
            <a:avLst/>
            <a:gdLst/>
            <a:ahLst/>
            <a:cxnLst/>
            <a:rect r="r" b="b" t="t" l="l"/>
            <a:pathLst>
              <a:path h="2269675" w="2269675">
                <a:moveTo>
                  <a:pt x="0" y="0"/>
                </a:moveTo>
                <a:lnTo>
                  <a:pt x="2269675" y="0"/>
                </a:lnTo>
                <a:lnTo>
                  <a:pt x="2269675" y="2269675"/>
                </a:lnTo>
                <a:lnTo>
                  <a:pt x="0" y="22696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984407" y="3371141"/>
            <a:ext cx="2273820" cy="2273820"/>
          </a:xfrm>
          <a:custGeom>
            <a:avLst/>
            <a:gdLst/>
            <a:ahLst/>
            <a:cxnLst/>
            <a:rect r="r" b="b" t="t" l="l"/>
            <a:pathLst>
              <a:path h="2273820" w="2273820">
                <a:moveTo>
                  <a:pt x="0" y="0"/>
                </a:moveTo>
                <a:lnTo>
                  <a:pt x="2273820" y="0"/>
                </a:lnTo>
                <a:lnTo>
                  <a:pt x="2273820" y="2273821"/>
                </a:lnTo>
                <a:lnTo>
                  <a:pt x="0" y="227382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689482" y="799299"/>
            <a:ext cx="2269675" cy="2269675"/>
          </a:xfrm>
          <a:custGeom>
            <a:avLst/>
            <a:gdLst/>
            <a:ahLst/>
            <a:cxnLst/>
            <a:rect r="r" b="b" t="t" l="l"/>
            <a:pathLst>
              <a:path h="2269675" w="2269675">
                <a:moveTo>
                  <a:pt x="0" y="0"/>
                </a:moveTo>
                <a:lnTo>
                  <a:pt x="2269675" y="0"/>
                </a:lnTo>
                <a:lnTo>
                  <a:pt x="2269675" y="2269675"/>
                </a:lnTo>
                <a:lnTo>
                  <a:pt x="0" y="226967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404503" y="5828197"/>
            <a:ext cx="1930562" cy="2676688"/>
          </a:xfrm>
          <a:custGeom>
            <a:avLst/>
            <a:gdLst/>
            <a:ahLst/>
            <a:cxnLst/>
            <a:rect r="r" b="b" t="t" l="l"/>
            <a:pathLst>
              <a:path h="2676688" w="1930562">
                <a:moveTo>
                  <a:pt x="0" y="0"/>
                </a:moveTo>
                <a:lnTo>
                  <a:pt x="1930561" y="0"/>
                </a:lnTo>
                <a:lnTo>
                  <a:pt x="1930561" y="2676688"/>
                </a:lnTo>
                <a:lnTo>
                  <a:pt x="0" y="267668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28700" y="6412734"/>
            <a:ext cx="5046409" cy="1507615"/>
          </a:xfrm>
          <a:custGeom>
            <a:avLst/>
            <a:gdLst/>
            <a:ahLst/>
            <a:cxnLst/>
            <a:rect r="r" b="b" t="t" l="l"/>
            <a:pathLst>
              <a:path h="1507615" w="5046409">
                <a:moveTo>
                  <a:pt x="0" y="0"/>
                </a:moveTo>
                <a:lnTo>
                  <a:pt x="5046409" y="0"/>
                </a:lnTo>
                <a:lnTo>
                  <a:pt x="5046409" y="1507614"/>
                </a:lnTo>
                <a:lnTo>
                  <a:pt x="0" y="150761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8143266" y="791278"/>
            <a:ext cx="2285717" cy="2285717"/>
          </a:xfrm>
          <a:custGeom>
            <a:avLst/>
            <a:gdLst/>
            <a:ahLst/>
            <a:cxnLst/>
            <a:rect r="r" b="b" t="t" l="l"/>
            <a:pathLst>
              <a:path h="2285717" w="2285717">
                <a:moveTo>
                  <a:pt x="0" y="0"/>
                </a:moveTo>
                <a:lnTo>
                  <a:pt x="2285717" y="0"/>
                </a:lnTo>
                <a:lnTo>
                  <a:pt x="2285717" y="2285717"/>
                </a:lnTo>
                <a:lnTo>
                  <a:pt x="0" y="228571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14515" y="5951226"/>
            <a:ext cx="2430630" cy="2430630"/>
          </a:xfrm>
          <a:custGeom>
            <a:avLst/>
            <a:gdLst/>
            <a:ahLst/>
            <a:cxnLst/>
            <a:rect r="r" b="b" t="t" l="l"/>
            <a:pathLst>
              <a:path h="2430630" w="2430630">
                <a:moveTo>
                  <a:pt x="0" y="0"/>
                </a:moveTo>
                <a:lnTo>
                  <a:pt x="2430630" y="0"/>
                </a:lnTo>
                <a:lnTo>
                  <a:pt x="2430630" y="2430630"/>
                </a:lnTo>
                <a:lnTo>
                  <a:pt x="0" y="2430630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574538" y="5994141"/>
            <a:ext cx="2344799" cy="2344799"/>
          </a:xfrm>
          <a:custGeom>
            <a:avLst/>
            <a:gdLst/>
            <a:ahLst/>
            <a:cxnLst/>
            <a:rect r="r" b="b" t="t" l="l"/>
            <a:pathLst>
              <a:path h="2344799" w="2344799">
                <a:moveTo>
                  <a:pt x="0" y="0"/>
                </a:moveTo>
                <a:lnTo>
                  <a:pt x="2344800" y="0"/>
                </a:lnTo>
                <a:lnTo>
                  <a:pt x="2344800" y="2344800"/>
                </a:lnTo>
                <a:lnTo>
                  <a:pt x="0" y="234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142593" y="772484"/>
            <a:ext cx="3283824" cy="2323305"/>
          </a:xfrm>
          <a:custGeom>
            <a:avLst/>
            <a:gdLst/>
            <a:ahLst/>
            <a:cxnLst/>
            <a:rect r="r" b="b" t="t" l="l"/>
            <a:pathLst>
              <a:path h="2323305" w="3283824">
                <a:moveTo>
                  <a:pt x="0" y="0"/>
                </a:moveTo>
                <a:lnTo>
                  <a:pt x="3283824" y="0"/>
                </a:lnTo>
                <a:lnTo>
                  <a:pt x="3283824" y="2323305"/>
                </a:lnTo>
                <a:lnTo>
                  <a:pt x="0" y="232330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2929951" y="713597"/>
            <a:ext cx="2441080" cy="2441080"/>
          </a:xfrm>
          <a:custGeom>
            <a:avLst/>
            <a:gdLst/>
            <a:ahLst/>
            <a:cxnLst/>
            <a:rect r="r" b="b" t="t" l="l"/>
            <a:pathLst>
              <a:path h="2441080" w="2441080">
                <a:moveTo>
                  <a:pt x="0" y="0"/>
                </a:moveTo>
                <a:lnTo>
                  <a:pt x="2441080" y="0"/>
                </a:lnTo>
                <a:lnTo>
                  <a:pt x="2441080" y="2441080"/>
                </a:lnTo>
                <a:lnTo>
                  <a:pt x="0" y="2441080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5175447" y="3335652"/>
            <a:ext cx="2344799" cy="2344799"/>
          </a:xfrm>
          <a:custGeom>
            <a:avLst/>
            <a:gdLst/>
            <a:ahLst/>
            <a:cxnLst/>
            <a:rect r="r" b="b" t="t" l="l"/>
            <a:pathLst>
              <a:path h="2344799" w="2344799">
                <a:moveTo>
                  <a:pt x="0" y="0"/>
                </a:moveTo>
                <a:lnTo>
                  <a:pt x="2344799" y="0"/>
                </a:lnTo>
                <a:lnTo>
                  <a:pt x="2344799" y="2344799"/>
                </a:lnTo>
                <a:lnTo>
                  <a:pt x="0" y="234479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alphaModFix amt="50000"/>
            </a:blip>
            <a:stretch>
              <a:fillRect l="0" t="-38888" r="0" b="-38888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4045546" y="8629947"/>
            <a:ext cx="3341727" cy="904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6"/>
              </a:lnSpc>
              <a:spcBef>
                <a:spcPct val="0"/>
              </a:spcBef>
            </a:pPr>
            <a:r>
              <a:rPr lang="en-US" b="true" sz="5275" spc="-105">
                <a:solidFill>
                  <a:srgbClr val="000000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PARTNERS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490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1" y="0"/>
                </a:lnTo>
                <a:lnTo>
                  <a:pt x="18492901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840281" y="4266647"/>
            <a:ext cx="3538066" cy="3538066"/>
          </a:xfrm>
          <a:custGeom>
            <a:avLst/>
            <a:gdLst/>
            <a:ahLst/>
            <a:cxnLst/>
            <a:rect r="r" b="b" t="t" l="l"/>
            <a:pathLst>
              <a:path h="3538066" w="3538066">
                <a:moveTo>
                  <a:pt x="0" y="0"/>
                </a:moveTo>
                <a:lnTo>
                  <a:pt x="3538066" y="0"/>
                </a:lnTo>
                <a:lnTo>
                  <a:pt x="3538066" y="3538065"/>
                </a:lnTo>
                <a:lnTo>
                  <a:pt x="0" y="35380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87941" y="2705148"/>
            <a:ext cx="5512118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D2D21A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GOLD SPONSOR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22475" y="4917913"/>
            <a:ext cx="6609279" cy="2540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Apper </a:t>
            </a:r>
          </a:p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Cloud Labs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490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1" y="0"/>
                </a:lnTo>
                <a:lnTo>
                  <a:pt x="18492901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60524" y="4137994"/>
            <a:ext cx="2993997" cy="2993997"/>
          </a:xfrm>
          <a:custGeom>
            <a:avLst/>
            <a:gdLst/>
            <a:ahLst/>
            <a:cxnLst/>
            <a:rect r="r" b="b" t="t" l="l"/>
            <a:pathLst>
              <a:path h="2993997" w="2993997">
                <a:moveTo>
                  <a:pt x="0" y="0"/>
                </a:moveTo>
                <a:lnTo>
                  <a:pt x="2993997" y="0"/>
                </a:lnTo>
                <a:lnTo>
                  <a:pt x="2993997" y="2993996"/>
                </a:lnTo>
                <a:lnTo>
                  <a:pt x="0" y="2993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87941" y="2705148"/>
            <a:ext cx="5512118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D2D21A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GOLD SPONSOR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74862" y="5126825"/>
            <a:ext cx="4188023" cy="132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Tars AI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245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2" y="0"/>
                </a:lnTo>
                <a:lnTo>
                  <a:pt x="18492902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27981" y="4187856"/>
            <a:ext cx="5832039" cy="3317643"/>
          </a:xfrm>
          <a:custGeom>
            <a:avLst/>
            <a:gdLst/>
            <a:ahLst/>
            <a:cxnLst/>
            <a:rect r="r" b="b" t="t" l="l"/>
            <a:pathLst>
              <a:path h="3317643" w="5832039">
                <a:moveTo>
                  <a:pt x="0" y="0"/>
                </a:moveTo>
                <a:lnTo>
                  <a:pt x="5832038" y="0"/>
                </a:lnTo>
                <a:lnTo>
                  <a:pt x="5832038" y="3317643"/>
                </a:lnTo>
                <a:lnTo>
                  <a:pt x="0" y="3317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5249" t="-84348" r="-94533" b="-8308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227981" y="2705148"/>
            <a:ext cx="5832039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A6A6A6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SILVER SPONSOR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1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98440">
            <a:off x="-2136545" y="-2200358"/>
            <a:ext cx="20311998" cy="19119330"/>
          </a:xfrm>
          <a:custGeom>
            <a:avLst/>
            <a:gdLst/>
            <a:ahLst/>
            <a:cxnLst/>
            <a:rect r="r" b="b" t="t" l="l"/>
            <a:pathLst>
              <a:path h="19119330" w="20311998">
                <a:moveTo>
                  <a:pt x="0" y="0"/>
                </a:moveTo>
                <a:lnTo>
                  <a:pt x="20311998" y="0"/>
                </a:lnTo>
                <a:lnTo>
                  <a:pt x="20311998" y="19119330"/>
                </a:lnTo>
                <a:lnTo>
                  <a:pt x="0" y="19119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03" t="0" r="-1138" b="-125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280407" y="-303561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6" y="0"/>
                </a:lnTo>
                <a:lnTo>
                  <a:pt x="13298776" y="13484183"/>
                </a:lnTo>
                <a:lnTo>
                  <a:pt x="0" y="1348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620688" y="2132715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6" y="0"/>
                </a:lnTo>
                <a:lnTo>
                  <a:pt x="13298776" y="13484183"/>
                </a:lnTo>
                <a:lnTo>
                  <a:pt x="0" y="1348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78014" y="3753321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5" y="0"/>
                </a:lnTo>
                <a:lnTo>
                  <a:pt x="13298775" y="13484183"/>
                </a:lnTo>
                <a:lnTo>
                  <a:pt x="0" y="1348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756568" y="617216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5" y="0"/>
                </a:lnTo>
                <a:lnTo>
                  <a:pt x="13298775" y="13484182"/>
                </a:lnTo>
                <a:lnTo>
                  <a:pt x="0" y="134841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008477" y="617216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5" y="0"/>
                </a:lnTo>
                <a:lnTo>
                  <a:pt x="13298775" y="13484182"/>
                </a:lnTo>
                <a:lnTo>
                  <a:pt x="0" y="134841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28208" y="436015"/>
            <a:ext cx="13298775" cy="13484183"/>
          </a:xfrm>
          <a:custGeom>
            <a:avLst/>
            <a:gdLst/>
            <a:ahLst/>
            <a:cxnLst/>
            <a:rect r="r" b="b" t="t" l="l"/>
            <a:pathLst>
              <a:path h="13484183" w="13298775">
                <a:moveTo>
                  <a:pt x="0" y="0"/>
                </a:moveTo>
                <a:lnTo>
                  <a:pt x="13298776" y="0"/>
                </a:lnTo>
                <a:lnTo>
                  <a:pt x="13298776" y="13484183"/>
                </a:lnTo>
                <a:lnTo>
                  <a:pt x="0" y="1348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89540" y="-188052"/>
            <a:ext cx="18440404" cy="14732317"/>
          </a:xfrm>
          <a:custGeom>
            <a:avLst/>
            <a:gdLst/>
            <a:ahLst/>
            <a:cxnLst/>
            <a:rect r="r" b="b" t="t" l="l"/>
            <a:pathLst>
              <a:path h="14732317" w="18440404">
                <a:moveTo>
                  <a:pt x="0" y="0"/>
                </a:moveTo>
                <a:lnTo>
                  <a:pt x="18440404" y="0"/>
                </a:lnTo>
                <a:lnTo>
                  <a:pt x="18440404" y="14732316"/>
                </a:lnTo>
                <a:lnTo>
                  <a:pt x="0" y="147323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3457" r="0" b="-1345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116838">
            <a:off x="-1071169" y="2975560"/>
            <a:ext cx="9927976" cy="8041661"/>
          </a:xfrm>
          <a:custGeom>
            <a:avLst/>
            <a:gdLst/>
            <a:ahLst/>
            <a:cxnLst/>
            <a:rect r="r" b="b" t="t" l="l"/>
            <a:pathLst>
              <a:path h="8041661" w="9927976">
                <a:moveTo>
                  <a:pt x="0" y="0"/>
                </a:moveTo>
                <a:lnTo>
                  <a:pt x="9927977" y="0"/>
                </a:lnTo>
                <a:lnTo>
                  <a:pt x="9927977" y="8041661"/>
                </a:lnTo>
                <a:lnTo>
                  <a:pt x="0" y="8041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46034"/>
            <a:ext cx="18288000" cy="18288000"/>
          </a:xfrm>
          <a:custGeom>
            <a:avLst/>
            <a:gdLst/>
            <a:ahLst/>
            <a:cxnLst/>
            <a:rect r="r" b="b" t="t" l="l"/>
            <a:pathLst>
              <a:path h="18288000" w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1144830">
            <a:off x="2467021" y="5079954"/>
            <a:ext cx="9881643" cy="8195989"/>
            <a:chOff x="0" y="0"/>
            <a:chExt cx="2602573" cy="21586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02573" cy="2158615"/>
            </a:xfrm>
            <a:custGeom>
              <a:avLst/>
              <a:gdLst/>
              <a:ahLst/>
              <a:cxnLst/>
              <a:rect r="r" b="b" t="t" l="l"/>
              <a:pathLst>
                <a:path h="2158615" w="2602573">
                  <a:moveTo>
                    <a:pt x="0" y="0"/>
                  </a:moveTo>
                  <a:lnTo>
                    <a:pt x="2602573" y="0"/>
                  </a:lnTo>
                  <a:lnTo>
                    <a:pt x="2602573" y="2158615"/>
                  </a:lnTo>
                  <a:lnTo>
                    <a:pt x="0" y="215861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02573" cy="2196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178536">
            <a:off x="14507622" y="9875528"/>
            <a:ext cx="1518570" cy="718845"/>
            <a:chOff x="0" y="0"/>
            <a:chExt cx="399953" cy="1893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9953" cy="189325"/>
            </a:xfrm>
            <a:custGeom>
              <a:avLst/>
              <a:gdLst/>
              <a:ahLst/>
              <a:cxnLst/>
              <a:rect r="r" b="b" t="t" l="l"/>
              <a:pathLst>
                <a:path h="189325" w="399953">
                  <a:moveTo>
                    <a:pt x="0" y="0"/>
                  </a:moveTo>
                  <a:lnTo>
                    <a:pt x="399953" y="0"/>
                  </a:lnTo>
                  <a:lnTo>
                    <a:pt x="399953" y="189325"/>
                  </a:lnTo>
                  <a:lnTo>
                    <a:pt x="0" y="189325"/>
                  </a:lnTo>
                  <a:close/>
                </a:path>
              </a:pathLst>
            </a:custGeom>
            <a:solidFill>
              <a:srgbClr val="548F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99953" cy="227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2039914" y="4425535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1118840">
            <a:off x="5094209" y="7259628"/>
            <a:ext cx="5653995" cy="7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7"/>
              </a:lnSpc>
              <a:spcBef>
                <a:spcPct val="0"/>
              </a:spcBef>
            </a:pPr>
            <a:r>
              <a:rPr lang="en-US" sz="4398">
                <a:solidFill>
                  <a:srgbClr val="000000"/>
                </a:solidFill>
                <a:latin typeface="Helvetica Now Display"/>
                <a:ea typeface="Helvetica Now Display"/>
                <a:cs typeface="Helvetica Now Display"/>
                <a:sym typeface="Helvetica Now Display"/>
              </a:rPr>
              <a:t>Question and Answer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42416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450679" y="1097280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40384" y="2708464"/>
            <a:ext cx="5007232" cy="5007232"/>
          </a:xfrm>
          <a:custGeom>
            <a:avLst/>
            <a:gdLst/>
            <a:ahLst/>
            <a:cxnLst/>
            <a:rect r="r" b="b" t="t" l="l"/>
            <a:pathLst>
              <a:path h="5007232" w="5007232">
                <a:moveTo>
                  <a:pt x="0" y="0"/>
                </a:moveTo>
                <a:lnTo>
                  <a:pt x="5007232" y="0"/>
                </a:lnTo>
                <a:lnTo>
                  <a:pt x="5007232" y="5007232"/>
                </a:lnTo>
                <a:lnTo>
                  <a:pt x="0" y="500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490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1" y="0"/>
                </a:lnTo>
                <a:lnTo>
                  <a:pt x="18492901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840281" y="4266647"/>
            <a:ext cx="3538066" cy="3538066"/>
          </a:xfrm>
          <a:custGeom>
            <a:avLst/>
            <a:gdLst/>
            <a:ahLst/>
            <a:cxnLst/>
            <a:rect r="r" b="b" t="t" l="l"/>
            <a:pathLst>
              <a:path h="3538066" w="3538066">
                <a:moveTo>
                  <a:pt x="0" y="0"/>
                </a:moveTo>
                <a:lnTo>
                  <a:pt x="3538066" y="0"/>
                </a:lnTo>
                <a:lnTo>
                  <a:pt x="3538066" y="3538065"/>
                </a:lnTo>
                <a:lnTo>
                  <a:pt x="0" y="35380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87941" y="2705148"/>
            <a:ext cx="5512118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D2D21A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GOLD SPONSOR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22475" y="4917913"/>
            <a:ext cx="6609279" cy="2540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Apper </a:t>
            </a:r>
          </a:p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Cloud Labs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490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1" y="0"/>
                </a:lnTo>
                <a:lnTo>
                  <a:pt x="18492901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60524" y="4137994"/>
            <a:ext cx="2993997" cy="2993997"/>
          </a:xfrm>
          <a:custGeom>
            <a:avLst/>
            <a:gdLst/>
            <a:ahLst/>
            <a:cxnLst/>
            <a:rect r="r" b="b" t="t" l="l"/>
            <a:pathLst>
              <a:path h="2993997" w="2993997">
                <a:moveTo>
                  <a:pt x="0" y="0"/>
                </a:moveTo>
                <a:lnTo>
                  <a:pt x="2993997" y="0"/>
                </a:lnTo>
                <a:lnTo>
                  <a:pt x="2993997" y="2993996"/>
                </a:lnTo>
                <a:lnTo>
                  <a:pt x="0" y="2993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87941" y="2705148"/>
            <a:ext cx="5512118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D2D21A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GOLD SPONSOR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74862" y="5126825"/>
            <a:ext cx="4188023" cy="132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7"/>
              </a:lnSpc>
            </a:pPr>
            <a:r>
              <a:rPr lang="en-US" sz="10675" spc="-213" b="true">
                <a:solidFill>
                  <a:srgbClr val="102109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Tars AI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5892" y="-2809923"/>
            <a:ext cx="16230600" cy="5619845"/>
          </a:xfrm>
          <a:custGeom>
            <a:avLst/>
            <a:gdLst/>
            <a:ahLst/>
            <a:cxnLst/>
            <a:rect r="r" b="b" t="t" l="l"/>
            <a:pathLst>
              <a:path h="5619845" w="16230600">
                <a:moveTo>
                  <a:pt x="0" y="0"/>
                </a:moveTo>
                <a:lnTo>
                  <a:pt x="16230600" y="0"/>
                </a:lnTo>
                <a:lnTo>
                  <a:pt x="16230600" y="5619846"/>
                </a:lnTo>
                <a:lnTo>
                  <a:pt x="0" y="561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2451" y="6657768"/>
            <a:ext cx="18492901" cy="3629232"/>
          </a:xfrm>
          <a:custGeom>
            <a:avLst/>
            <a:gdLst/>
            <a:ahLst/>
            <a:cxnLst/>
            <a:rect r="r" b="b" t="t" l="l"/>
            <a:pathLst>
              <a:path h="3629232" w="18492901">
                <a:moveTo>
                  <a:pt x="0" y="0"/>
                </a:moveTo>
                <a:lnTo>
                  <a:pt x="18492902" y="0"/>
                </a:lnTo>
                <a:lnTo>
                  <a:pt x="18492902" y="3629232"/>
                </a:lnTo>
                <a:lnTo>
                  <a:pt x="0" y="3629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27981" y="4187856"/>
            <a:ext cx="5832039" cy="3317643"/>
          </a:xfrm>
          <a:custGeom>
            <a:avLst/>
            <a:gdLst/>
            <a:ahLst/>
            <a:cxnLst/>
            <a:rect r="r" b="b" t="t" l="l"/>
            <a:pathLst>
              <a:path h="3317643" w="5832039">
                <a:moveTo>
                  <a:pt x="0" y="0"/>
                </a:moveTo>
                <a:lnTo>
                  <a:pt x="5832038" y="0"/>
                </a:lnTo>
                <a:lnTo>
                  <a:pt x="5832038" y="3317643"/>
                </a:lnTo>
                <a:lnTo>
                  <a:pt x="0" y="3317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5249" t="-84348" r="-94533" b="-8308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227981" y="2705148"/>
            <a:ext cx="5832039" cy="96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8"/>
              </a:lnSpc>
              <a:spcBef>
                <a:spcPct val="0"/>
              </a:spcBef>
            </a:pPr>
            <a:r>
              <a:rPr lang="en-US" b="true" sz="5698" spc="-113">
                <a:solidFill>
                  <a:srgbClr val="A6A6A6"/>
                </a:solidFill>
                <a:latin typeface="Helvetica Now Display Bold"/>
                <a:ea typeface="Helvetica Now Display Bold"/>
                <a:cs typeface="Helvetica Now Display Bold"/>
                <a:sym typeface="Helvetica Now Display Bold"/>
              </a:rPr>
              <a:t>SILVER SPONSOR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-38888" r="0" b="-38888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42416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450679" y="1097280"/>
            <a:ext cx="8116443" cy="8229600"/>
          </a:xfrm>
          <a:custGeom>
            <a:avLst/>
            <a:gdLst/>
            <a:ahLst/>
            <a:cxnLst/>
            <a:rect r="r" b="b" t="t" l="l"/>
            <a:pathLst>
              <a:path h="8229600" w="8116443">
                <a:moveTo>
                  <a:pt x="0" y="0"/>
                </a:moveTo>
                <a:lnTo>
                  <a:pt x="8116443" y="0"/>
                </a:lnTo>
                <a:lnTo>
                  <a:pt x="81164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40384" y="2708464"/>
            <a:ext cx="5007232" cy="5007232"/>
          </a:xfrm>
          <a:custGeom>
            <a:avLst/>
            <a:gdLst/>
            <a:ahLst/>
            <a:cxnLst/>
            <a:rect r="r" b="b" t="t" l="l"/>
            <a:pathLst>
              <a:path h="5007232" w="5007232">
                <a:moveTo>
                  <a:pt x="0" y="0"/>
                </a:moveTo>
                <a:lnTo>
                  <a:pt x="5007232" y="0"/>
                </a:lnTo>
                <a:lnTo>
                  <a:pt x="5007232" y="5007232"/>
                </a:lnTo>
                <a:lnTo>
                  <a:pt x="0" y="500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DAGlDpwvlfE</dc:identifier>
  <dcterms:modified xsi:type="dcterms:W3CDTF">2011-08-01T06:04:30Z</dcterms:modified>
  <cp:revision>1</cp:revision>
  <dc:title>Workshop 1 Presentation</dc:title>
</cp:coreProperties>
</file>

<file path=docProps/thumbnail.jpeg>
</file>